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7"/>
  </p:notesMasterIdLst>
  <p:sldIdLst>
    <p:sldId id="271" r:id="rId2"/>
    <p:sldId id="273" r:id="rId3"/>
    <p:sldId id="276" r:id="rId4"/>
    <p:sldId id="277" r:id="rId5"/>
    <p:sldId id="278" r:id="rId6"/>
    <p:sldId id="279" r:id="rId7"/>
    <p:sldId id="280" r:id="rId8"/>
    <p:sldId id="281" r:id="rId9"/>
    <p:sldId id="282" r:id="rId10"/>
    <p:sldId id="283" r:id="rId11"/>
    <p:sldId id="284" r:id="rId12"/>
    <p:sldId id="285" r:id="rId13"/>
    <p:sldId id="286" r:id="rId14"/>
    <p:sldId id="287" r:id="rId15"/>
    <p:sldId id="258" r:id="rId16"/>
  </p:sldIdLst>
  <p:sldSz cx="12192000" cy="6858000"/>
  <p:notesSz cx="6858000" cy="9144000"/>
  <p:embeddedFontLst>
    <p:embeddedFont>
      <p:font typeface="D2Coding" panose="020B0600000101010101" charset="-127"/>
      <p:regular r:id="rId18"/>
      <p:bold r:id="rId19"/>
    </p:embeddedFont>
    <p:embeddedFont>
      <p:font typeface="나눔스퀘어 네오 Regular" panose="020B0600000101010101" charset="-127"/>
      <p:regular r:id="rId20"/>
    </p:embeddedFont>
    <p:embeddedFont>
      <p:font typeface="Cambria Math" panose="02040503050406030204" pitchFamily="18" charset="0"/>
      <p:regular r:id="rId21"/>
    </p:embeddedFont>
    <p:embeddedFont>
      <p:font typeface="Consolas" panose="020B0609020204030204" pitchFamily="49" charset="0"/>
      <p:regular r:id="rId22"/>
      <p:bold r:id="rId23"/>
      <p:italic r:id="rId24"/>
      <p:boldItalic r:id="rId25"/>
    </p:embeddedFont>
    <p:embeddedFont>
      <p:font typeface="나눔스퀘어_ac Bold" panose="020B0600000101010101" pitchFamily="50" charset="-127"/>
      <p:bold r:id="rId2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0. Intro" id="{9BAB98C7-22CF-4B6B-9317-BDC540C269D1}">
          <p14:sldIdLst>
            <p14:sldId id="271"/>
          </p14:sldIdLst>
        </p14:section>
        <p14:section name="1. Main" id="{7E1C7A5F-491F-4831-97E8-4ABD5E08E8DD}">
          <p14:sldIdLst>
            <p14:sldId id="273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5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EC9B0"/>
    <a:srgbClr val="CBE7F2"/>
    <a:srgbClr val="FFFFFF"/>
    <a:srgbClr val="CE9178"/>
    <a:srgbClr val="C586C0"/>
    <a:srgbClr val="ECDBF5"/>
    <a:srgbClr val="5E217D"/>
    <a:srgbClr val="69258A"/>
    <a:srgbClr val="004098"/>
    <a:srgbClr val="0089A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  <p:ext uri="{1BD7E111-0CB8-44D6-8891-C1BB2F81B7CC}">
      <p1710:readonlyRecommended xmlns:p1710="http://schemas.microsoft.com/office/powerpoint/2017/10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55" autoAdjust="0"/>
    <p:restoredTop sz="94660"/>
  </p:normalViewPr>
  <p:slideViewPr>
    <p:cSldViewPr snapToGrid="0" showGuides="1">
      <p:cViewPr varScale="1">
        <p:scale>
          <a:sx n="160" d="100"/>
          <a:sy n="160" d="100"/>
        </p:scale>
        <p:origin x="552" y="12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나눔스퀘어 네오 Regular" panose="00000500000000000000" pitchFamily="2" charset="-127"/>
                <a:ea typeface="나눔스퀘어 네오 Regular" panose="00000500000000000000" pitchFamily="2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나눔스퀘어 네오 Regular" panose="00000500000000000000" pitchFamily="2" charset="-127"/>
                <a:ea typeface="나눔스퀘어 네오 Regular" panose="00000500000000000000" pitchFamily="2" charset="-127"/>
              </a:defRPr>
            </a:lvl1pPr>
          </a:lstStyle>
          <a:p>
            <a:fld id="{CB4F6AC8-FFF4-4699-96A4-0DD4A72686D3}" type="datetimeFigureOut">
              <a:rPr lang="ko-KR" altLang="en-US" smtClean="0"/>
              <a:pPr/>
              <a:t>2024-07-17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나눔스퀘어 네오 Regular" panose="00000500000000000000" pitchFamily="2" charset="-127"/>
                <a:ea typeface="나눔스퀘어 네오 Regular" panose="00000500000000000000" pitchFamily="2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나눔스퀘어 네오 Regular" panose="00000500000000000000" pitchFamily="2" charset="-127"/>
                <a:ea typeface="나눔스퀘어 네오 Regular" panose="00000500000000000000" pitchFamily="2" charset="-127"/>
              </a:defRPr>
            </a:lvl1pPr>
          </a:lstStyle>
          <a:p>
            <a:fld id="{0D045498-4E38-4CA4-927E-F113D92A0536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089314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나눔스퀘어 네오 Regular" panose="00000500000000000000" pitchFamily="2" charset="-127"/>
        <a:ea typeface="나눔스퀘어 네오 Regular" panose="00000500000000000000" pitchFamily="2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나눔스퀘어 네오 Regular" panose="00000500000000000000" pitchFamily="2" charset="-127"/>
        <a:ea typeface="나눔스퀘어 네오 Regular" panose="00000500000000000000" pitchFamily="2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나눔스퀘어 네오 Regular" panose="00000500000000000000" pitchFamily="2" charset="-127"/>
        <a:ea typeface="나눔스퀘어 네오 Regular" panose="00000500000000000000" pitchFamily="2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나눔스퀘어 네오 Regular" panose="00000500000000000000" pitchFamily="2" charset="-127"/>
        <a:ea typeface="나눔스퀘어 네오 Regular" panose="00000500000000000000" pitchFamily="2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나눔스퀘어 네오 Regular" panose="00000500000000000000" pitchFamily="2" charset="-127"/>
        <a:ea typeface="나눔스퀘어 네오 Regular" panose="00000500000000000000" pitchFamily="2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. 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135D64D6-4749-53D1-FDBC-87B9B79C9662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ECDB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제목 1">
            <a:extLst>
              <a:ext uri="{FF2B5EF4-FFF2-40B4-BE49-F238E27FC236}">
                <a16:creationId xmlns:a16="http://schemas.microsoft.com/office/drawing/2014/main" id="{C8F59400-3B56-E5BB-448A-614A50DAD8EC}"/>
              </a:ext>
            </a:extLst>
          </p:cNvPr>
          <p:cNvSpPr txBox="1">
            <a:spLocks/>
          </p:cNvSpPr>
          <p:nvPr userDrawn="1"/>
        </p:nvSpPr>
        <p:spPr>
          <a:xfrm>
            <a:off x="7044337" y="6342129"/>
            <a:ext cx="4461307" cy="31860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dirty="0">
                <a:latin typeface="+mn-ea"/>
                <a:ea typeface="+mn-ea"/>
              </a:rPr>
              <a:t>AI &amp; Bigdata Lab</a:t>
            </a:r>
            <a:endParaRPr lang="ko-KR" altLang="en-US" sz="1400" dirty="0">
              <a:latin typeface="+mn-ea"/>
              <a:ea typeface="+mn-ea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70602C9D-8A8B-0A8F-9778-E2C82BEAA5F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3181" y="539488"/>
            <a:ext cx="3803616" cy="3343886"/>
          </a:xfrm>
          <a:prstGeom prst="rect">
            <a:avLst/>
          </a:prstGeom>
        </p:spPr>
      </p:pic>
      <p:pic>
        <p:nvPicPr>
          <p:cNvPr id="3" name="그림 2" descr="텍스트, 신문, 스크린샷이(가) 표시된 사진&#10;&#10;자동 생성된 설명">
            <a:extLst>
              <a:ext uri="{FF2B5EF4-FFF2-40B4-BE49-F238E27FC236}">
                <a16:creationId xmlns:a16="http://schemas.microsoft.com/office/drawing/2014/main" id="{F58CD099-BAA1-9699-26A4-C2467FD45B9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43" r="3923"/>
          <a:stretch/>
        </p:blipFill>
        <p:spPr>
          <a:xfrm rot="5400000">
            <a:off x="-381001" y="513835"/>
            <a:ext cx="6858001" cy="583033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9A0F118-2290-E397-3742-23146527708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141" y="1251511"/>
            <a:ext cx="477458" cy="79928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5" name="슬라이드 번호 개체 틀 8">
            <a:extLst>
              <a:ext uri="{FF2B5EF4-FFF2-40B4-BE49-F238E27FC236}">
                <a16:creationId xmlns:a16="http://schemas.microsoft.com/office/drawing/2014/main" id="{B68603BE-F16C-2D94-29DB-8F6F35F4B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08276" y="6492875"/>
            <a:ext cx="2743200" cy="365125"/>
          </a:xfrm>
        </p:spPr>
        <p:txBody>
          <a:bodyPr/>
          <a:lstStyle>
            <a:lvl1pPr algn="l">
              <a:defRPr sz="1600">
                <a:solidFill>
                  <a:srgbClr val="69258A"/>
                </a:solidFill>
                <a:latin typeface="+mj-ea"/>
                <a:ea typeface="+mj-ea"/>
              </a:defRPr>
            </a:lvl1pPr>
          </a:lstStyle>
          <a:p>
            <a:fld id="{785FB9D8-AD8A-433C-85A4-344A7D45903D}" type="slidenum">
              <a:rPr lang="ko-KR" altLang="en-US" smtClean="0"/>
              <a:pPr/>
              <a:t>‹#›</a:t>
            </a:fld>
            <a:r>
              <a:rPr lang="ko-KR" altLang="en-US" dirty="0"/>
              <a:t> </a:t>
            </a:r>
            <a:r>
              <a:rPr lang="en-US" altLang="ko-KR" dirty="0"/>
              <a:t>/ 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256738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 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D21C66B1-ABFD-96F2-C988-AB03CF84D8A4}"/>
              </a:ext>
            </a:extLst>
          </p:cNvPr>
          <p:cNvSpPr/>
          <p:nvPr userDrawn="1"/>
        </p:nvSpPr>
        <p:spPr>
          <a:xfrm>
            <a:off x="0" y="0"/>
            <a:ext cx="12192000" cy="787585"/>
          </a:xfrm>
          <a:prstGeom prst="rect">
            <a:avLst/>
          </a:prstGeom>
          <a:solidFill>
            <a:srgbClr val="ECDB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4E5056A-8997-E84E-ED8B-568DDC4D111B}"/>
              </a:ext>
            </a:extLst>
          </p:cNvPr>
          <p:cNvSpPr/>
          <p:nvPr userDrawn="1"/>
        </p:nvSpPr>
        <p:spPr>
          <a:xfrm>
            <a:off x="0" y="6492875"/>
            <a:ext cx="12192000" cy="365368"/>
          </a:xfrm>
          <a:prstGeom prst="rect">
            <a:avLst/>
          </a:prstGeom>
          <a:solidFill>
            <a:srgbClr val="ECDB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슬라이드 번호 개체 틀 8">
            <a:extLst>
              <a:ext uri="{FF2B5EF4-FFF2-40B4-BE49-F238E27FC236}">
                <a16:creationId xmlns:a16="http://schemas.microsoft.com/office/drawing/2014/main" id="{D4FCE129-2F32-A55F-3836-7A95272D0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53217" y="6492875"/>
            <a:ext cx="2743200" cy="365125"/>
          </a:xfrm>
        </p:spPr>
        <p:txBody>
          <a:bodyPr/>
          <a:lstStyle>
            <a:lvl1pPr>
              <a:defRPr sz="1600">
                <a:solidFill>
                  <a:srgbClr val="69258A"/>
                </a:solidFill>
                <a:latin typeface="+mj-ea"/>
                <a:ea typeface="+mj-ea"/>
              </a:defRPr>
            </a:lvl1pPr>
          </a:lstStyle>
          <a:p>
            <a:fld id="{785FB9D8-AD8A-433C-85A4-344A7D45903D}" type="slidenum">
              <a:rPr lang="ko-KR" altLang="en-US" smtClean="0"/>
              <a:pPr/>
              <a:t>‹#›</a:t>
            </a:fld>
            <a:r>
              <a:rPr lang="ko-KR" altLang="en-US" dirty="0"/>
              <a:t> </a:t>
            </a:r>
            <a:r>
              <a:rPr lang="en-US" altLang="ko-KR" dirty="0"/>
              <a:t>/ 15</a:t>
            </a:r>
            <a:endParaRPr lang="ko-KR" altLang="en-US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13649D7A-0C73-9112-16D9-077A65F357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389097" y="45334"/>
            <a:ext cx="534156" cy="894195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pic>
        <p:nvPicPr>
          <p:cNvPr id="22" name="그림 21" descr="텍스트이(가) 표시된 사진&#10;&#10;자동 생성된 설명">
            <a:extLst>
              <a:ext uri="{FF2B5EF4-FFF2-40B4-BE49-F238E27FC236}">
                <a16:creationId xmlns:a16="http://schemas.microsoft.com/office/drawing/2014/main" id="{9A20952F-5811-52FB-3529-A452DFA973D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7357" y="-7336"/>
            <a:ext cx="794921" cy="794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0016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62682D-312C-0359-7342-69666F570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D11971C-18E3-9786-E5C5-08F4D9FD25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4535B18-D0B8-EAF0-67AC-074D6EE37E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88B041F-AC90-A1D5-112C-AAE9EFBAD8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36194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EF432DD-2BD5-42A6-8B1F-94044215CA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6F3646C-00B2-4F72-9F03-28A39E8D9D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2246F5C-03D3-40EA-B743-BF0939B19B5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E966C7A-B55A-4A25-A9FE-4C3D254D16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C6F5D5C-1738-4696-8769-E2A1903D6B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5FB9D8-AD8A-433C-85A4-344A7D4590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63990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0" r:id="rId2"/>
    <p:sldLayoutId id="2147483652" r:id="rId3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40E33F-9EBD-DCF2-23C9-FF72C5A3C393}"/>
              </a:ext>
            </a:extLst>
          </p:cNvPr>
          <p:cNvSpPr txBox="1">
            <a:spLocks/>
          </p:cNvSpPr>
          <p:nvPr/>
        </p:nvSpPr>
        <p:spPr>
          <a:xfrm>
            <a:off x="729555" y="368432"/>
            <a:ext cx="2622406" cy="689573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latin typeface="+mj-ea"/>
              </a:rPr>
              <a:t>CHAPTER</a:t>
            </a:r>
            <a:endParaRPr lang="ko-KR" altLang="en-US" sz="2800" dirty="0">
              <a:latin typeface="+mj-ea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07B0585-3630-0809-D195-B8BAEFECE1C3}"/>
              </a:ext>
            </a:extLst>
          </p:cNvPr>
          <p:cNvSpPr txBox="1">
            <a:spLocks/>
          </p:cNvSpPr>
          <p:nvPr/>
        </p:nvSpPr>
        <p:spPr>
          <a:xfrm>
            <a:off x="2403372" y="1460502"/>
            <a:ext cx="3441616" cy="50962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sz="2000">
                <a:latin typeface="+mj-ea"/>
                <a:ea typeface="+mj-ea"/>
              </a:rPr>
              <a:t>  이미지를 위한 인공 신경망</a:t>
            </a:r>
            <a:endParaRPr lang="en-US" altLang="ko-KR" sz="2000" dirty="0">
              <a:latin typeface="+mj-ea"/>
              <a:ea typeface="+mj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3FFBDF-2AA4-4027-E6EA-8F6E5FEEF2B8}"/>
              </a:ext>
            </a:extLst>
          </p:cNvPr>
          <p:cNvSpPr txBox="1"/>
          <p:nvPr/>
        </p:nvSpPr>
        <p:spPr>
          <a:xfrm>
            <a:off x="1462064" y="1127148"/>
            <a:ext cx="18303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rgbClr val="5E217D"/>
                </a:solidFill>
                <a:latin typeface="+mj-ea"/>
                <a:ea typeface="+mj-ea"/>
                <a:cs typeface="Leelawadee UI" panose="020B0502040204020203" pitchFamily="34" charset="-34"/>
              </a:rPr>
              <a:t>08   </a:t>
            </a:r>
            <a:endParaRPr lang="ko-KR" altLang="en-US" sz="5400" dirty="0">
              <a:solidFill>
                <a:srgbClr val="5E217D"/>
              </a:solidFill>
              <a:latin typeface="+mj-ea"/>
              <a:ea typeface="+mj-ea"/>
              <a:cs typeface="Leelawadee UI" panose="020B0502040204020203" pitchFamily="34" charset="-34"/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6D8343C9-E3F4-66AC-5EAA-54B3CF20E767}"/>
              </a:ext>
            </a:extLst>
          </p:cNvPr>
          <p:cNvSpPr txBox="1">
            <a:spLocks/>
          </p:cNvSpPr>
          <p:nvPr/>
        </p:nvSpPr>
        <p:spPr>
          <a:xfrm>
            <a:off x="1117562" y="2391536"/>
            <a:ext cx="4424930" cy="6895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ko-KR" sz="3600" dirty="0">
                <a:latin typeface="+mj-ea"/>
              </a:rPr>
              <a:t>(2) </a:t>
            </a:r>
            <a:r>
              <a:rPr lang="ko-KR" altLang="en-US" sz="3600" dirty="0" err="1">
                <a:latin typeface="+mj-ea"/>
              </a:rPr>
              <a:t>합성곱</a:t>
            </a:r>
            <a:r>
              <a:rPr lang="ko-KR" altLang="en-US" sz="3600" dirty="0">
                <a:latin typeface="+mj-ea"/>
              </a:rPr>
              <a:t> 신경망을 사용한 이미지 분류</a:t>
            </a: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80AEC2F4-95A9-3E2A-6617-4670D9C2B737}"/>
              </a:ext>
            </a:extLst>
          </p:cNvPr>
          <p:cNvSpPr txBox="1">
            <a:spLocks/>
          </p:cNvSpPr>
          <p:nvPr/>
        </p:nvSpPr>
        <p:spPr>
          <a:xfrm>
            <a:off x="7730693" y="5057265"/>
            <a:ext cx="3088596" cy="6895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000" spc="600">
                <a:latin typeface="+mj-ea"/>
              </a:rPr>
              <a:t>임영선</a:t>
            </a:r>
            <a:endParaRPr lang="ko-KR" altLang="en-US" sz="4000" spc="600" dirty="0">
              <a:latin typeface="+mj-ea"/>
            </a:endParaRP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56A2FFC8-10C5-DEAD-351F-C8BD9F52A809}"/>
              </a:ext>
            </a:extLst>
          </p:cNvPr>
          <p:cNvSpPr txBox="1">
            <a:spLocks/>
          </p:cNvSpPr>
          <p:nvPr/>
        </p:nvSpPr>
        <p:spPr>
          <a:xfrm>
            <a:off x="7975005" y="4328762"/>
            <a:ext cx="2599972" cy="4364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>
                <a:latin typeface="+mn-ea"/>
                <a:ea typeface="+mn-ea"/>
              </a:rPr>
              <a:t>24. 07. 19. </a:t>
            </a:r>
            <a:r>
              <a:rPr lang="ko-KR" altLang="en-US" sz="2000">
                <a:latin typeface="+mn-ea"/>
                <a:ea typeface="+mn-ea"/>
              </a:rPr>
              <a:t>금</a:t>
            </a:r>
            <a:r>
              <a:rPr lang="en-US" altLang="ko-KR" sz="2000">
                <a:latin typeface="+mn-ea"/>
                <a:ea typeface="+mn-ea"/>
              </a:rPr>
              <a:t>.</a:t>
            </a:r>
            <a:endParaRPr lang="ko-KR" altLang="en-US" sz="2000" dirty="0">
              <a:latin typeface="+mn-ea"/>
              <a:ea typeface="+mn-ea"/>
            </a:endParaRPr>
          </a:p>
        </p:txBody>
      </p:sp>
      <p:sp>
        <p:nvSpPr>
          <p:cNvPr id="6" name="부제목 2">
            <a:extLst>
              <a:ext uri="{FF2B5EF4-FFF2-40B4-BE49-F238E27FC236}">
                <a16:creationId xmlns:a16="http://schemas.microsoft.com/office/drawing/2014/main" id="{59A0E6EF-6375-B22B-63CA-754B0C0A9E2A}"/>
              </a:ext>
            </a:extLst>
          </p:cNvPr>
          <p:cNvSpPr txBox="1">
            <a:spLocks/>
          </p:cNvSpPr>
          <p:nvPr/>
        </p:nvSpPr>
        <p:spPr>
          <a:xfrm>
            <a:off x="1516146" y="3739773"/>
            <a:ext cx="4240513" cy="142128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1600" dirty="0">
                <a:latin typeface="+mj-ea"/>
                <a:ea typeface="+mj-ea"/>
              </a:rPr>
              <a:t>패션 </a:t>
            </a:r>
            <a:r>
              <a:rPr lang="en-US" altLang="ko-KR" sz="1600" dirty="0">
                <a:latin typeface="+mj-ea"/>
                <a:ea typeface="+mj-ea"/>
              </a:rPr>
              <a:t>MNIST </a:t>
            </a:r>
            <a:r>
              <a:rPr lang="ko-KR" altLang="en-US" sz="1600" dirty="0">
                <a:latin typeface="+mj-ea"/>
                <a:ea typeface="+mj-ea"/>
              </a:rPr>
              <a:t>데이터 불러오기 </a:t>
            </a:r>
            <a:endParaRPr lang="en-US" altLang="ko-KR" sz="1600" dirty="0">
              <a:latin typeface="+mj-ea"/>
              <a:ea typeface="+mj-ea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1600" dirty="0" err="1">
                <a:latin typeface="+mj-ea"/>
                <a:ea typeface="+mj-ea"/>
              </a:rPr>
              <a:t>합성곱</a:t>
            </a:r>
            <a:r>
              <a:rPr lang="ko-KR" altLang="en-US" sz="1600" dirty="0">
                <a:latin typeface="+mj-ea"/>
                <a:ea typeface="+mj-ea"/>
              </a:rPr>
              <a:t> 신경망 만들기</a:t>
            </a:r>
            <a:endParaRPr lang="en-US" altLang="ko-KR" sz="1600" dirty="0">
              <a:latin typeface="+mj-ea"/>
              <a:ea typeface="+mj-ea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1600" dirty="0">
                <a:latin typeface="+mj-ea"/>
                <a:ea typeface="+mj-ea"/>
              </a:rPr>
              <a:t>모델 컴파일과 훈련</a:t>
            </a:r>
            <a:endParaRPr lang="en-US" altLang="ko-KR" sz="1600" dirty="0">
              <a:latin typeface="+mj-ea"/>
              <a:ea typeface="+mj-ea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3CF0CD19-2930-2A12-7436-464DE0D73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1</a:t>
            </a:fld>
            <a:r>
              <a:rPr lang="ko-KR" altLang="en-US"/>
              <a:t> </a:t>
            </a:r>
            <a:r>
              <a:rPr lang="en-US" altLang="ko-KR"/>
              <a:t>/ 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696031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6C01B5C4-8E59-A2B3-4BE9-2158601A5B54}"/>
              </a:ext>
            </a:extLst>
          </p:cNvPr>
          <p:cNvSpPr txBox="1"/>
          <p:nvPr/>
        </p:nvSpPr>
        <p:spPr>
          <a:xfrm>
            <a:off x="660530" y="1001781"/>
            <a:ext cx="10839827" cy="11648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 err="1">
                <a:latin typeface="+mn-ea"/>
              </a:rPr>
              <a:t>EarlyStopping</a:t>
            </a:r>
            <a:r>
              <a:rPr lang="en-US" altLang="ko-KR" sz="1600" dirty="0">
                <a:latin typeface="+mn-ea"/>
              </a:rPr>
              <a:t> </a:t>
            </a:r>
            <a:r>
              <a:rPr lang="ko-KR" altLang="en-US" sz="1600" dirty="0">
                <a:latin typeface="+mn-ea"/>
              </a:rPr>
              <a:t>클래스에서 </a:t>
            </a:r>
            <a:r>
              <a:rPr lang="en-US" altLang="ko-KR" sz="1600" dirty="0" err="1">
                <a:latin typeface="+mj-ea"/>
                <a:ea typeface="+mj-ea"/>
              </a:rPr>
              <a:t>restore_best_weights</a:t>
            </a:r>
            <a:r>
              <a:rPr lang="en-US" altLang="ko-KR" sz="1600" dirty="0">
                <a:latin typeface="+mj-ea"/>
                <a:ea typeface="+mj-ea"/>
              </a:rPr>
              <a:t> </a:t>
            </a:r>
            <a:r>
              <a:rPr lang="ko-KR" altLang="en-US" sz="1600" dirty="0">
                <a:latin typeface="+mn-ea"/>
              </a:rPr>
              <a:t>매개변수를 </a:t>
            </a:r>
            <a:r>
              <a:rPr lang="en-US" altLang="ko-KR" sz="1600" dirty="0">
                <a:latin typeface="+mj-ea"/>
                <a:ea typeface="+mj-ea"/>
              </a:rPr>
              <a:t>True</a:t>
            </a:r>
            <a:r>
              <a:rPr lang="ko-KR" altLang="en-US" sz="1600" dirty="0">
                <a:latin typeface="+mn-ea"/>
              </a:rPr>
              <a:t>로 지정했으므로 현재 </a:t>
            </a:r>
            <a:r>
              <a:rPr lang="en-US" altLang="ko-KR" sz="1600" dirty="0">
                <a:latin typeface="+mn-ea"/>
              </a:rPr>
              <a:t>model</a:t>
            </a:r>
            <a:r>
              <a:rPr lang="ko-KR" altLang="en-US" sz="1600" dirty="0">
                <a:latin typeface="+mn-ea"/>
              </a:rPr>
              <a:t>의 객체가 최적의</a:t>
            </a:r>
            <a:br>
              <a:rPr lang="en-US" altLang="ko-KR" sz="1600" dirty="0">
                <a:latin typeface="+mn-ea"/>
              </a:rPr>
            </a:br>
            <a:r>
              <a:rPr lang="ko-KR" altLang="en-US" sz="1600" dirty="0">
                <a:latin typeface="+mn-ea"/>
              </a:rPr>
              <a:t>모델 파라미터로 복원되어 있음</a:t>
            </a:r>
            <a:endParaRPr lang="en-US" altLang="ko-KR" sz="16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세트에 대한 성능을 평가 </a:t>
            </a:r>
            <a:endParaRPr lang="en-US" altLang="ko-KR" sz="1600" dirty="0">
              <a:latin typeface="+mn-e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B631AF7-0E2D-8D77-A586-89BD9B283A7D}"/>
              </a:ext>
            </a:extLst>
          </p:cNvPr>
          <p:cNvSpPr txBox="1"/>
          <p:nvPr/>
        </p:nvSpPr>
        <p:spPr>
          <a:xfrm>
            <a:off x="192228" y="100159"/>
            <a:ext cx="39966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+mj-ea"/>
                <a:ea typeface="+mj-ea"/>
              </a:rPr>
              <a:t>3. </a:t>
            </a:r>
            <a:r>
              <a:rPr lang="ko-KR" altLang="en-US" sz="3200" dirty="0">
                <a:latin typeface="+mj-ea"/>
                <a:ea typeface="+mj-ea"/>
              </a:rPr>
              <a:t>모델 컴파일과 훈련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D2A4637-9F66-7A75-ED5D-2FB1B05460B0}"/>
              </a:ext>
            </a:extLst>
          </p:cNvPr>
          <p:cNvSpPr txBox="1"/>
          <p:nvPr/>
        </p:nvSpPr>
        <p:spPr>
          <a:xfrm>
            <a:off x="1106226" y="2212134"/>
            <a:ext cx="9389058" cy="307777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400" b="0" dirty="0" err="1">
                <a:solidFill>
                  <a:srgbClr val="4EC9B0"/>
                </a:solidFill>
                <a:effectLst/>
                <a:latin typeface="+mj-lt"/>
              </a:rPr>
              <a:t>model.evaluate</a:t>
            </a:r>
            <a:r>
              <a:rPr lang="en-US" altLang="ko-KR" sz="1400" b="0" dirty="0">
                <a:solidFill>
                  <a:srgbClr val="F8F8F2"/>
                </a:solidFill>
                <a:effectLst/>
                <a:latin typeface="+mj-lt"/>
              </a:rPr>
              <a:t>(</a:t>
            </a:r>
            <a:r>
              <a:rPr lang="en-US" altLang="ko-KR" sz="1400" b="0" dirty="0" err="1">
                <a:solidFill>
                  <a:srgbClr val="F8F8F2"/>
                </a:solidFill>
                <a:effectLst/>
                <a:latin typeface="+mj-lt"/>
              </a:rPr>
              <a:t>val_scaled</a:t>
            </a:r>
            <a:r>
              <a:rPr lang="en-US" altLang="ko-KR" sz="1400" b="0" dirty="0">
                <a:solidFill>
                  <a:srgbClr val="F8F8F2"/>
                </a:solidFill>
                <a:effectLst/>
                <a:latin typeface="+mj-lt"/>
              </a:rPr>
              <a:t>, </a:t>
            </a:r>
            <a:r>
              <a:rPr lang="en-US" altLang="ko-KR" sz="1400" b="0" dirty="0" err="1">
                <a:solidFill>
                  <a:srgbClr val="F8F8F2"/>
                </a:solidFill>
                <a:effectLst/>
                <a:latin typeface="+mj-lt"/>
              </a:rPr>
              <a:t>val_target</a:t>
            </a:r>
            <a:r>
              <a:rPr lang="en-US" altLang="ko-KR" sz="1400" b="0" dirty="0">
                <a:solidFill>
                  <a:srgbClr val="F8F8F2"/>
                </a:solidFill>
                <a:effectLst/>
                <a:latin typeface="+mj-lt"/>
              </a:rPr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16E1CC-F437-1033-61BC-58B35ADD919D}"/>
              </a:ext>
            </a:extLst>
          </p:cNvPr>
          <p:cNvSpPr txBox="1"/>
          <p:nvPr/>
        </p:nvSpPr>
        <p:spPr>
          <a:xfrm>
            <a:off x="1106226" y="2694189"/>
            <a:ext cx="9389058" cy="738664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400" b="0" dirty="0">
                <a:solidFill>
                  <a:srgbClr val="F8F8F2"/>
                </a:solidFill>
                <a:effectLst/>
                <a:latin typeface="+mj-lt"/>
              </a:rPr>
              <a:t>&gt;&gt;&gt;</a:t>
            </a:r>
          </a:p>
          <a:p>
            <a:r>
              <a:rPr lang="en-US" altLang="ko-KR" sz="1400" b="0" dirty="0">
                <a:solidFill>
                  <a:srgbClr val="F8F8F2"/>
                </a:solidFill>
                <a:effectLst/>
                <a:latin typeface="+mj-lt"/>
              </a:rPr>
              <a:t>375/375 [==============================] - 1s 3ms/step - loss: 0.2220 - accuracy: 0.9175</a:t>
            </a:r>
          </a:p>
          <a:p>
            <a:r>
              <a:rPr lang="en-US" altLang="ko-KR" sz="1400" b="0" dirty="0">
                <a:solidFill>
                  <a:srgbClr val="F8F8F2"/>
                </a:solidFill>
                <a:effectLst/>
                <a:latin typeface="+mj-lt"/>
              </a:rPr>
              <a:t>[0.22199322283267975, 0.9175000190734863]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60712D-9A2E-C2B5-9D37-793CFA98076A}"/>
              </a:ext>
            </a:extLst>
          </p:cNvPr>
          <p:cNvSpPr txBox="1"/>
          <p:nvPr/>
        </p:nvSpPr>
        <p:spPr>
          <a:xfrm>
            <a:off x="1022333" y="3503784"/>
            <a:ext cx="4834978" cy="3427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n-ea"/>
              </a:rPr>
              <a:t>이 결과는 </a:t>
            </a:r>
            <a:r>
              <a:rPr lang="en-US" altLang="ko-KR" sz="1200" dirty="0">
                <a:latin typeface="+mn-ea"/>
              </a:rPr>
              <a:t>fit() </a:t>
            </a:r>
            <a:r>
              <a:rPr lang="ko-KR" altLang="en-US" sz="1200" dirty="0">
                <a:latin typeface="+mn-ea"/>
              </a:rPr>
              <a:t>메서드의 출력 중 일곱 번째 </a:t>
            </a:r>
            <a:r>
              <a:rPr lang="ko-KR" altLang="en-US" sz="1200" dirty="0" err="1">
                <a:latin typeface="+mn-ea"/>
              </a:rPr>
              <a:t>에포크의</a:t>
            </a:r>
            <a:r>
              <a:rPr lang="ko-KR" altLang="en-US" sz="1200" dirty="0">
                <a:latin typeface="+mn-ea"/>
              </a:rPr>
              <a:t> 출력과 동일함</a:t>
            </a:r>
            <a:endParaRPr lang="en-US" altLang="ko-KR" sz="1200" dirty="0">
              <a:latin typeface="+mn-ea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375CB37-D66E-D331-53A1-0900E0155A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10</a:t>
            </a:fld>
            <a:r>
              <a:rPr lang="ko-KR" altLang="en-US"/>
              <a:t> </a:t>
            </a:r>
            <a:r>
              <a:rPr lang="en-US" altLang="ko-KR"/>
              <a:t>/ 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817091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6C01B5C4-8E59-A2B3-4BE9-2158601A5B54}"/>
              </a:ext>
            </a:extLst>
          </p:cNvPr>
          <p:cNvSpPr txBox="1"/>
          <p:nvPr/>
        </p:nvSpPr>
        <p:spPr>
          <a:xfrm>
            <a:off x="660530" y="1001781"/>
            <a:ext cx="9510937" cy="11648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+mj-ea"/>
                <a:ea typeface="+mj-ea"/>
              </a:rPr>
              <a:t>predict() </a:t>
            </a:r>
            <a:r>
              <a:rPr lang="ko-KR" altLang="en-US" sz="1600" dirty="0">
                <a:latin typeface="+mn-ea"/>
              </a:rPr>
              <a:t>메서드를 사용해 훈련된 모델을 사용하여 새로운 데이터에 대해 예측을 만듦</a:t>
            </a:r>
            <a:endParaRPr lang="en-US" altLang="ko-KR" sz="16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편의상 검증 세트의 첫 번째 샘플을 처음 본 이미지라고 가정함</a:t>
            </a:r>
            <a:endParaRPr lang="en-US" altLang="ko-KR" sz="16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err="1">
                <a:latin typeface="+mn-ea"/>
              </a:rPr>
              <a:t>맷플롯립에서는</a:t>
            </a:r>
            <a:r>
              <a:rPr lang="ko-KR" altLang="en-US" sz="1600" dirty="0">
                <a:latin typeface="+mn-ea"/>
              </a:rPr>
              <a:t> 흑백 이미지에 깊이 차원은 없기 때문에 </a:t>
            </a:r>
            <a:r>
              <a:rPr lang="en-US" altLang="ko-KR" sz="1600" dirty="0">
                <a:latin typeface="+mn-ea"/>
              </a:rPr>
              <a:t>(28, 28, 1) </a:t>
            </a:r>
            <a:r>
              <a:rPr lang="ko-KR" altLang="en-US" sz="1600" dirty="0">
                <a:latin typeface="+mn-ea"/>
              </a:rPr>
              <a:t>크기를 </a:t>
            </a:r>
            <a:r>
              <a:rPr lang="en-US" altLang="ko-KR" sz="1600" dirty="0">
                <a:latin typeface="+mn-ea"/>
              </a:rPr>
              <a:t>(28, 28)</a:t>
            </a:r>
            <a:r>
              <a:rPr lang="ko-KR" altLang="en-US" sz="1600" dirty="0">
                <a:latin typeface="+mn-ea"/>
              </a:rPr>
              <a:t>로 바꿔 출력해야 함</a:t>
            </a:r>
            <a:endParaRPr lang="en-US" altLang="ko-KR" sz="1600" dirty="0">
              <a:latin typeface="+mn-e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B631AF7-0E2D-8D77-A586-89BD9B283A7D}"/>
              </a:ext>
            </a:extLst>
          </p:cNvPr>
          <p:cNvSpPr txBox="1"/>
          <p:nvPr/>
        </p:nvSpPr>
        <p:spPr>
          <a:xfrm>
            <a:off x="192228" y="100159"/>
            <a:ext cx="39966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+mj-ea"/>
                <a:ea typeface="+mj-ea"/>
              </a:rPr>
              <a:t>3. </a:t>
            </a:r>
            <a:r>
              <a:rPr lang="ko-KR" altLang="en-US" sz="3200" dirty="0">
                <a:latin typeface="+mj-ea"/>
                <a:ea typeface="+mj-ea"/>
              </a:rPr>
              <a:t>모델 컴파일과 훈련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16E1CC-F437-1033-61BC-58B35ADD919D}"/>
              </a:ext>
            </a:extLst>
          </p:cNvPr>
          <p:cNvSpPr txBox="1"/>
          <p:nvPr/>
        </p:nvSpPr>
        <p:spPr>
          <a:xfrm>
            <a:off x="1106226" y="2244609"/>
            <a:ext cx="9389058" cy="523220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400" b="0" dirty="0" err="1">
                <a:solidFill>
                  <a:srgbClr val="4EC9B0"/>
                </a:solidFill>
                <a:effectLst/>
                <a:latin typeface="+mj-lt"/>
              </a:rPr>
              <a:t>plt.imshow</a:t>
            </a:r>
            <a:r>
              <a:rPr lang="en-US" altLang="ko-KR" sz="1400" b="0" dirty="0">
                <a:solidFill>
                  <a:srgbClr val="F8F8F2"/>
                </a:solidFill>
                <a:effectLst/>
                <a:latin typeface="+mj-lt"/>
              </a:rPr>
              <a:t>(</a:t>
            </a:r>
            <a:r>
              <a:rPr lang="en-US" altLang="ko-KR" sz="1400" b="0" dirty="0" err="1">
                <a:solidFill>
                  <a:srgbClr val="CBE7F2"/>
                </a:solidFill>
                <a:effectLst/>
                <a:latin typeface="+mj-lt"/>
              </a:rPr>
              <a:t>val_scaled</a:t>
            </a:r>
            <a:r>
              <a:rPr lang="en-US" altLang="ko-KR" sz="1400" b="0" dirty="0">
                <a:solidFill>
                  <a:srgbClr val="F8F8F2"/>
                </a:solidFill>
                <a:effectLst/>
                <a:latin typeface="+mj-lt"/>
              </a:rPr>
              <a:t>[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+mj-lt"/>
              </a:rPr>
              <a:t>0</a:t>
            </a:r>
            <a:r>
              <a:rPr lang="en-US" altLang="ko-KR" sz="1400" b="0" dirty="0">
                <a:solidFill>
                  <a:srgbClr val="F8F8F2"/>
                </a:solidFill>
                <a:effectLst/>
                <a:latin typeface="+mj-lt"/>
              </a:rPr>
              <a:t>].</a:t>
            </a:r>
            <a:r>
              <a:rPr lang="en-US" altLang="ko-KR" sz="1400" b="0" dirty="0">
                <a:solidFill>
                  <a:srgbClr val="CBE7F2"/>
                </a:solidFill>
                <a:effectLst/>
                <a:latin typeface="+mj-lt"/>
              </a:rPr>
              <a:t>reshape</a:t>
            </a:r>
            <a:r>
              <a:rPr lang="en-US" altLang="ko-KR" sz="1400" b="0" dirty="0">
                <a:solidFill>
                  <a:srgbClr val="F8F8F2"/>
                </a:solidFill>
                <a:effectLst/>
                <a:latin typeface="+mj-lt"/>
              </a:rPr>
              <a:t>(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+mj-lt"/>
              </a:rPr>
              <a:t>28, 28</a:t>
            </a:r>
            <a:r>
              <a:rPr lang="en-US" altLang="ko-KR" sz="1400" b="0" dirty="0">
                <a:solidFill>
                  <a:srgbClr val="F8F8F2"/>
                </a:solidFill>
                <a:effectLst/>
                <a:latin typeface="+mj-lt"/>
              </a:rPr>
              <a:t>), </a:t>
            </a:r>
            <a:r>
              <a:rPr lang="en-US" altLang="ko-KR" sz="1400" b="0" dirty="0" err="1">
                <a:solidFill>
                  <a:srgbClr val="CBE7F2"/>
                </a:solidFill>
                <a:effectLst/>
                <a:latin typeface="+mj-lt"/>
              </a:rPr>
              <a:t>cmap</a:t>
            </a:r>
            <a:r>
              <a:rPr lang="en-US" altLang="ko-KR" sz="1400" b="0" dirty="0">
                <a:solidFill>
                  <a:srgbClr val="FFFFFF"/>
                </a:solidFill>
                <a:effectLst/>
                <a:latin typeface="+mj-lt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+mj-lt"/>
              </a:rPr>
              <a:t>'</a:t>
            </a:r>
            <a:r>
              <a:rPr lang="en-US" altLang="ko-KR" sz="1400" b="0" dirty="0" err="1">
                <a:solidFill>
                  <a:srgbClr val="CE9178"/>
                </a:solidFill>
                <a:effectLst/>
                <a:latin typeface="+mj-lt"/>
              </a:rPr>
              <a:t>gray_r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+mj-lt"/>
              </a:rPr>
              <a:t>'</a:t>
            </a:r>
            <a:r>
              <a:rPr lang="en-US" altLang="ko-KR" sz="1400" b="0" dirty="0">
                <a:solidFill>
                  <a:srgbClr val="F8F8F2"/>
                </a:solidFill>
                <a:effectLst/>
                <a:latin typeface="+mj-lt"/>
              </a:rPr>
              <a:t>)</a:t>
            </a:r>
          </a:p>
          <a:p>
            <a:r>
              <a:rPr lang="en-US" altLang="ko-KR" sz="1400" b="0" dirty="0" err="1">
                <a:solidFill>
                  <a:srgbClr val="4EC9B0"/>
                </a:solidFill>
                <a:effectLst/>
                <a:latin typeface="+mj-lt"/>
              </a:rPr>
              <a:t>plt.show</a:t>
            </a:r>
            <a:r>
              <a:rPr lang="en-US" altLang="ko-KR" sz="1400" b="0" dirty="0">
                <a:solidFill>
                  <a:srgbClr val="F8F8F2"/>
                </a:solidFill>
                <a:effectLst/>
                <a:latin typeface="+mj-lt"/>
              </a:rPr>
              <a:t>()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71A5268-63CC-3BAE-E79A-871B32D6E0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6226" y="2931795"/>
            <a:ext cx="2519434" cy="250126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88AEDC2-4372-D6DD-A51D-F2C489E8A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11</a:t>
            </a:fld>
            <a:r>
              <a:rPr lang="ko-KR" altLang="en-US"/>
              <a:t> </a:t>
            </a:r>
            <a:r>
              <a:rPr lang="en-US" altLang="ko-KR"/>
              <a:t>/ 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266297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6C01B5C4-8E59-A2B3-4BE9-2158601A5B54}"/>
              </a:ext>
            </a:extLst>
          </p:cNvPr>
          <p:cNvSpPr txBox="1"/>
          <p:nvPr/>
        </p:nvSpPr>
        <p:spPr>
          <a:xfrm>
            <a:off x="660530" y="1001781"/>
            <a:ext cx="5891356" cy="7954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모델이 이미지에 대해 어떤 예측을 만드는지 확인</a:t>
            </a:r>
            <a:endParaRPr lang="en-US" altLang="ko-KR" sz="16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+mn-ea"/>
              </a:rPr>
              <a:t>predict() </a:t>
            </a:r>
            <a:r>
              <a:rPr lang="ko-KR" altLang="en-US" sz="1600" dirty="0">
                <a:latin typeface="+mn-ea"/>
              </a:rPr>
              <a:t>메서드는 </a:t>
            </a:r>
            <a:r>
              <a:rPr lang="en-US" altLang="ko-KR" sz="1600" dirty="0">
                <a:latin typeface="+mn-ea"/>
              </a:rPr>
              <a:t>10</a:t>
            </a:r>
            <a:r>
              <a:rPr lang="ko-KR" altLang="en-US" sz="1600" dirty="0">
                <a:latin typeface="+mn-ea"/>
              </a:rPr>
              <a:t>개의 클래스에 대한 예측 확률을 출력함</a:t>
            </a:r>
            <a:endParaRPr lang="en-US" altLang="ko-KR" sz="1600" dirty="0">
              <a:latin typeface="+mn-e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B631AF7-0E2D-8D77-A586-89BD9B283A7D}"/>
              </a:ext>
            </a:extLst>
          </p:cNvPr>
          <p:cNvSpPr txBox="1"/>
          <p:nvPr/>
        </p:nvSpPr>
        <p:spPr>
          <a:xfrm>
            <a:off x="192228" y="100159"/>
            <a:ext cx="39966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+mj-ea"/>
                <a:ea typeface="+mj-ea"/>
              </a:rPr>
              <a:t>3. </a:t>
            </a:r>
            <a:r>
              <a:rPr lang="ko-KR" altLang="en-US" sz="3200" dirty="0">
                <a:latin typeface="+mj-ea"/>
                <a:ea typeface="+mj-ea"/>
              </a:rPr>
              <a:t>모델 컴파일과 훈련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16E1CC-F437-1033-61BC-58B35ADD919D}"/>
              </a:ext>
            </a:extLst>
          </p:cNvPr>
          <p:cNvSpPr txBox="1"/>
          <p:nvPr/>
        </p:nvSpPr>
        <p:spPr>
          <a:xfrm>
            <a:off x="1106226" y="1863609"/>
            <a:ext cx="9389058" cy="523220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400" b="0" dirty="0">
                <a:solidFill>
                  <a:srgbClr val="CBE7F2"/>
                </a:solidFill>
                <a:effectLst/>
                <a:latin typeface="+mj-lt"/>
              </a:rPr>
              <a:t>preds</a:t>
            </a:r>
            <a:r>
              <a:rPr lang="en-US" altLang="ko-KR" sz="1400" b="0" dirty="0">
                <a:solidFill>
                  <a:srgbClr val="F8F8F2"/>
                </a:solidFill>
                <a:effectLst/>
                <a:latin typeface="+mj-lt"/>
              </a:rPr>
              <a:t> </a:t>
            </a:r>
            <a:r>
              <a:rPr lang="en-US" altLang="ko-KR" sz="1400" b="0" dirty="0">
                <a:solidFill>
                  <a:srgbClr val="FFFFFF"/>
                </a:solidFill>
                <a:effectLst/>
                <a:latin typeface="+mj-lt"/>
              </a:rPr>
              <a:t>=</a:t>
            </a:r>
            <a:r>
              <a:rPr lang="en-US" altLang="ko-KR" sz="1400" b="0" dirty="0">
                <a:solidFill>
                  <a:srgbClr val="F8F8F2"/>
                </a:solidFill>
                <a:effectLst/>
                <a:latin typeface="+mj-lt"/>
              </a:rPr>
              <a:t> </a:t>
            </a:r>
            <a:r>
              <a:rPr lang="en-US" altLang="ko-KR" sz="1400" b="0" dirty="0" err="1">
                <a:solidFill>
                  <a:srgbClr val="4EC9B0"/>
                </a:solidFill>
                <a:effectLst/>
                <a:latin typeface="+mj-lt"/>
              </a:rPr>
              <a:t>model.predict</a:t>
            </a:r>
            <a:r>
              <a:rPr lang="en-US" altLang="ko-KR" sz="1400" b="0" dirty="0">
                <a:solidFill>
                  <a:srgbClr val="F8F8F2"/>
                </a:solidFill>
                <a:effectLst/>
                <a:latin typeface="+mj-lt"/>
              </a:rPr>
              <a:t>(</a:t>
            </a:r>
            <a:r>
              <a:rPr lang="en-US" altLang="ko-KR" sz="1400" b="0" dirty="0" err="1">
                <a:solidFill>
                  <a:srgbClr val="F8F8F2"/>
                </a:solidFill>
                <a:effectLst/>
                <a:latin typeface="+mj-lt"/>
              </a:rPr>
              <a:t>val_scaled</a:t>
            </a:r>
            <a:r>
              <a:rPr lang="en-US" altLang="ko-KR" sz="1400" b="0" dirty="0">
                <a:solidFill>
                  <a:srgbClr val="F8F8F2"/>
                </a:solidFill>
                <a:effectLst/>
                <a:latin typeface="+mj-lt"/>
              </a:rPr>
              <a:t>[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+mj-lt"/>
              </a:rPr>
              <a:t>0:1</a:t>
            </a:r>
            <a:r>
              <a:rPr lang="en-US" altLang="ko-KR" sz="1400" b="0" dirty="0">
                <a:solidFill>
                  <a:srgbClr val="F8F8F2"/>
                </a:solidFill>
                <a:effectLst/>
                <a:latin typeface="+mj-lt"/>
              </a:rPr>
              <a:t>])</a:t>
            </a:r>
          </a:p>
          <a:p>
            <a:r>
              <a:rPr lang="en-US" altLang="ko-KR" sz="1400" b="0" dirty="0">
                <a:solidFill>
                  <a:srgbClr val="CBE7F2"/>
                </a:solidFill>
                <a:effectLst/>
                <a:latin typeface="+mj-lt"/>
              </a:rPr>
              <a:t>print</a:t>
            </a:r>
            <a:r>
              <a:rPr lang="en-US" altLang="ko-KR" sz="1400" b="0" dirty="0">
                <a:solidFill>
                  <a:srgbClr val="F8F8F2"/>
                </a:solidFill>
                <a:effectLst/>
                <a:latin typeface="+mj-lt"/>
              </a:rPr>
              <a:t>(preds)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D2C94C3-1539-7A7B-E92D-CA78FB53A877}"/>
              </a:ext>
            </a:extLst>
          </p:cNvPr>
          <p:cNvSpPr txBox="1"/>
          <p:nvPr/>
        </p:nvSpPr>
        <p:spPr>
          <a:xfrm>
            <a:off x="1106226" y="2541789"/>
            <a:ext cx="9389058" cy="738664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400" b="0" dirty="0">
                <a:solidFill>
                  <a:srgbClr val="F8F8F2"/>
                </a:solidFill>
                <a:effectLst/>
                <a:latin typeface="+mj-lt"/>
              </a:rPr>
              <a:t>&gt;&gt;&gt; </a:t>
            </a:r>
            <a:br>
              <a:rPr lang="en-US" altLang="ko-KR" sz="1400" b="0" dirty="0">
                <a:solidFill>
                  <a:srgbClr val="F8F8F2"/>
                </a:solidFill>
                <a:effectLst/>
                <a:latin typeface="+mj-lt"/>
              </a:rPr>
            </a:br>
            <a:r>
              <a:rPr lang="en-US" altLang="ko-KR" sz="1400" b="0" dirty="0">
                <a:solidFill>
                  <a:srgbClr val="F8F8F2"/>
                </a:solidFill>
                <a:effectLst/>
                <a:latin typeface="+mj-lt"/>
              </a:rPr>
              <a:t>[[1.1360619e-14 2.8774678e-24 6.0094480e-19 2.4401843e-17 1.6467584e-17</a:t>
            </a:r>
          </a:p>
          <a:p>
            <a:r>
              <a:rPr lang="en-US" altLang="ko-KR" sz="1400" b="0" dirty="0">
                <a:solidFill>
                  <a:srgbClr val="F8F8F2"/>
                </a:solidFill>
                <a:effectLst/>
                <a:latin typeface="+mj-lt"/>
              </a:rPr>
              <a:t>  3.1485108e-17 3.3644881e-15 9.4080818e-16 1.0000000e+00 1.9887204e-17]]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D03EE4-4EBE-D1DA-6E16-DE3EF30D7FF3}"/>
              </a:ext>
            </a:extLst>
          </p:cNvPr>
          <p:cNvSpPr txBox="1"/>
          <p:nvPr/>
        </p:nvSpPr>
        <p:spPr>
          <a:xfrm>
            <a:off x="1022333" y="3351384"/>
            <a:ext cx="7677102" cy="1173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+mn-ea"/>
              </a:rPr>
              <a:t>predict()</a:t>
            </a:r>
            <a:r>
              <a:rPr lang="ko-KR" altLang="en-US" sz="1200" dirty="0">
                <a:latin typeface="+mn-ea"/>
              </a:rPr>
              <a:t> 메서드에 데이터를 전달할 때 </a:t>
            </a:r>
            <a:r>
              <a:rPr lang="ko-KR" altLang="en-US" sz="1200" dirty="0" err="1">
                <a:latin typeface="+mn-ea"/>
              </a:rPr>
              <a:t>슬라이싱을</a:t>
            </a:r>
            <a:r>
              <a:rPr lang="ko-KR" altLang="en-US" sz="1200" dirty="0">
                <a:latin typeface="+mn-ea"/>
              </a:rPr>
              <a:t> 사용함</a:t>
            </a:r>
            <a:endParaRPr lang="en-US" altLang="ko-KR" sz="12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err="1">
                <a:latin typeface="+mn-ea"/>
              </a:rPr>
              <a:t>케라스의</a:t>
            </a:r>
            <a:r>
              <a:rPr lang="ko-KR" altLang="en-US" sz="1200" dirty="0">
                <a:latin typeface="+mn-ea"/>
              </a:rPr>
              <a:t> </a:t>
            </a:r>
            <a:r>
              <a:rPr lang="en-US" altLang="ko-KR" sz="1200" dirty="0">
                <a:latin typeface="+mn-ea"/>
              </a:rPr>
              <a:t>fit(), predict(),</a:t>
            </a:r>
            <a:r>
              <a:rPr lang="ko-KR" altLang="en-US" sz="1200" dirty="0">
                <a:latin typeface="+mn-ea"/>
              </a:rPr>
              <a:t> </a:t>
            </a:r>
            <a:r>
              <a:rPr lang="en-US" altLang="ko-KR" sz="1200" dirty="0">
                <a:latin typeface="+mn-ea"/>
              </a:rPr>
              <a:t>evaluate() </a:t>
            </a:r>
            <a:r>
              <a:rPr lang="ko-KR" altLang="en-US" sz="1200" dirty="0">
                <a:latin typeface="+mn-ea"/>
              </a:rPr>
              <a:t>메서드는 모두 입력의 첫 번째 차원이 배치 차원일 것으로 기대함</a:t>
            </a:r>
            <a:endParaRPr lang="en-US" altLang="ko-KR" sz="12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n-ea"/>
              </a:rPr>
              <a:t>따라서 샘플 하나를 전달할 때 </a:t>
            </a:r>
            <a:r>
              <a:rPr lang="en-US" altLang="ko-KR" sz="1200" dirty="0">
                <a:latin typeface="+mn-ea"/>
              </a:rPr>
              <a:t>(28, 28, 1)</a:t>
            </a:r>
            <a:r>
              <a:rPr lang="ko-KR" altLang="en-US" sz="1200" dirty="0">
                <a:latin typeface="+mn-ea"/>
              </a:rPr>
              <a:t>이 아니라 </a:t>
            </a:r>
            <a:r>
              <a:rPr lang="en-US" altLang="ko-KR" sz="1200" dirty="0">
                <a:latin typeface="+mn-ea"/>
              </a:rPr>
              <a:t>(1, 28, 28, 1)</a:t>
            </a:r>
            <a:r>
              <a:rPr lang="ko-KR" altLang="en-US" sz="1200" dirty="0">
                <a:latin typeface="+mn-ea"/>
              </a:rPr>
              <a:t>크기를 전달해야 함</a:t>
            </a:r>
            <a:endParaRPr lang="en-US" altLang="ko-KR" sz="12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n-ea"/>
              </a:rPr>
              <a:t>배열 </a:t>
            </a:r>
            <a:r>
              <a:rPr lang="ko-KR" altLang="en-US" sz="1200" dirty="0" err="1">
                <a:latin typeface="+mn-ea"/>
              </a:rPr>
              <a:t>슬라이싱은</a:t>
            </a:r>
            <a:r>
              <a:rPr lang="ko-KR" altLang="en-US" sz="1200" dirty="0">
                <a:latin typeface="+mn-ea"/>
              </a:rPr>
              <a:t> 인덱싱과 다르게 선택된 원소가 하나이더라도 전체 차원이 유지되어 </a:t>
            </a:r>
            <a:r>
              <a:rPr lang="en-US" altLang="ko-KR" sz="1200" dirty="0">
                <a:latin typeface="+mn-ea"/>
              </a:rPr>
              <a:t>(1, 28, 28, 1)</a:t>
            </a:r>
            <a:r>
              <a:rPr lang="ko-KR" altLang="en-US" sz="1200" dirty="0">
                <a:latin typeface="+mn-ea"/>
              </a:rPr>
              <a:t>크기를 만듦</a:t>
            </a:r>
            <a:endParaRPr lang="en-US" altLang="ko-KR" sz="1200" dirty="0"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4AA424-4772-9330-A8E0-0D17062D583A}"/>
              </a:ext>
            </a:extLst>
          </p:cNvPr>
          <p:cNvSpPr txBox="1"/>
          <p:nvPr/>
        </p:nvSpPr>
        <p:spPr>
          <a:xfrm>
            <a:off x="660530" y="5002281"/>
            <a:ext cx="6022803" cy="7954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출력 결과를 보면 아홉 번째를 제외한 다른 값은 거의 </a:t>
            </a:r>
            <a:r>
              <a:rPr lang="en-US" altLang="ko-KR" sz="1600" dirty="0">
                <a:latin typeface="+mn-ea"/>
              </a:rPr>
              <a:t>0</a:t>
            </a:r>
            <a:r>
              <a:rPr lang="ko-KR" altLang="en-US" sz="1600" dirty="0">
                <a:latin typeface="+mn-ea"/>
              </a:rPr>
              <a:t>에 가까움</a:t>
            </a:r>
            <a:endParaRPr lang="en-US" altLang="ko-KR" sz="16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즉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>
                <a:latin typeface="+mn-ea"/>
              </a:rPr>
              <a:t>이미지는 아홉 번째 클래스라고 예측함</a:t>
            </a:r>
            <a:endParaRPr lang="en-US" altLang="ko-KR" sz="1600" dirty="0">
              <a:latin typeface="+mn-ea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11E087C4-32C6-50F1-D541-A3F01023A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12</a:t>
            </a:fld>
            <a:r>
              <a:rPr lang="ko-KR" altLang="en-US"/>
              <a:t> </a:t>
            </a:r>
            <a:r>
              <a:rPr lang="en-US" altLang="ko-KR"/>
              <a:t>/ 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672558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6C01B5C4-8E59-A2B3-4BE9-2158601A5B54}"/>
              </a:ext>
            </a:extLst>
          </p:cNvPr>
          <p:cNvSpPr txBox="1"/>
          <p:nvPr/>
        </p:nvSpPr>
        <p:spPr>
          <a:xfrm>
            <a:off x="660530" y="1001781"/>
            <a:ext cx="2619628" cy="4261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막대 그래프를 통해 확인</a:t>
            </a:r>
            <a:endParaRPr lang="en-US" altLang="ko-KR" sz="1600" dirty="0">
              <a:latin typeface="+mn-e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B631AF7-0E2D-8D77-A586-89BD9B283A7D}"/>
              </a:ext>
            </a:extLst>
          </p:cNvPr>
          <p:cNvSpPr txBox="1"/>
          <p:nvPr/>
        </p:nvSpPr>
        <p:spPr>
          <a:xfrm>
            <a:off x="192228" y="100159"/>
            <a:ext cx="39966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+mj-ea"/>
                <a:ea typeface="+mj-ea"/>
              </a:rPr>
              <a:t>3. </a:t>
            </a:r>
            <a:r>
              <a:rPr lang="ko-KR" altLang="en-US" sz="3200" dirty="0">
                <a:latin typeface="+mj-ea"/>
                <a:ea typeface="+mj-ea"/>
              </a:rPr>
              <a:t>모델 컴파일과 훈련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16E1CC-F437-1033-61BC-58B35ADD919D}"/>
              </a:ext>
            </a:extLst>
          </p:cNvPr>
          <p:cNvSpPr txBox="1"/>
          <p:nvPr/>
        </p:nvSpPr>
        <p:spPr>
          <a:xfrm>
            <a:off x="1106226" y="1482609"/>
            <a:ext cx="6277554" cy="954107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400" b="0" dirty="0" err="1">
                <a:solidFill>
                  <a:srgbClr val="CBE7F2"/>
                </a:solidFill>
                <a:effectLst/>
                <a:latin typeface="+mj-lt"/>
              </a:rPr>
              <a:t>plt.bar</a:t>
            </a:r>
            <a:r>
              <a:rPr lang="en-US" altLang="ko-KR" sz="1400" b="0" dirty="0">
                <a:solidFill>
                  <a:srgbClr val="F8F8F2"/>
                </a:solidFill>
                <a:effectLst/>
                <a:latin typeface="+mj-lt"/>
              </a:rPr>
              <a:t>(</a:t>
            </a:r>
            <a:r>
              <a:rPr lang="en-US" altLang="ko-KR" sz="1400" b="0" dirty="0">
                <a:solidFill>
                  <a:srgbClr val="4EC9B0"/>
                </a:solidFill>
                <a:effectLst/>
                <a:latin typeface="+mj-lt"/>
              </a:rPr>
              <a:t>range</a:t>
            </a:r>
            <a:r>
              <a:rPr lang="en-US" altLang="ko-KR" sz="1400" b="0" dirty="0">
                <a:solidFill>
                  <a:srgbClr val="F8F8F2"/>
                </a:solidFill>
                <a:effectLst/>
                <a:latin typeface="+mj-lt"/>
              </a:rPr>
              <a:t>(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+mj-lt"/>
              </a:rPr>
              <a:t>1, 11</a:t>
            </a:r>
            <a:r>
              <a:rPr lang="en-US" altLang="ko-KR" sz="1400" b="0" dirty="0">
                <a:solidFill>
                  <a:srgbClr val="F8F8F2"/>
                </a:solidFill>
                <a:effectLst/>
                <a:latin typeface="+mj-lt"/>
              </a:rPr>
              <a:t>), </a:t>
            </a:r>
            <a:r>
              <a:rPr lang="en-US" altLang="ko-KR" sz="1400" b="0" dirty="0">
                <a:solidFill>
                  <a:srgbClr val="4EC9B0"/>
                </a:solidFill>
                <a:effectLst/>
                <a:latin typeface="+mj-lt"/>
              </a:rPr>
              <a:t>preds</a:t>
            </a:r>
            <a:r>
              <a:rPr lang="en-US" altLang="ko-KR" sz="1400" b="0" dirty="0">
                <a:solidFill>
                  <a:srgbClr val="F8F8F2"/>
                </a:solidFill>
                <a:effectLst/>
                <a:latin typeface="+mj-lt"/>
              </a:rPr>
              <a:t>[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+mj-lt"/>
              </a:rPr>
              <a:t>0</a:t>
            </a:r>
            <a:r>
              <a:rPr lang="en-US" altLang="ko-KR" sz="1400" b="0" dirty="0">
                <a:solidFill>
                  <a:srgbClr val="F8F8F2"/>
                </a:solidFill>
                <a:effectLst/>
                <a:latin typeface="+mj-lt"/>
              </a:rPr>
              <a:t>])</a:t>
            </a:r>
          </a:p>
          <a:p>
            <a:r>
              <a:rPr lang="en-US" altLang="ko-KR" sz="1400" b="0" dirty="0" err="1">
                <a:solidFill>
                  <a:srgbClr val="CBE7F2"/>
                </a:solidFill>
                <a:effectLst/>
                <a:latin typeface="+mj-lt"/>
              </a:rPr>
              <a:t>plt.xlabel</a:t>
            </a:r>
            <a:r>
              <a:rPr lang="en-US" altLang="ko-KR" sz="1400" b="0" dirty="0">
                <a:solidFill>
                  <a:srgbClr val="F8F8F2"/>
                </a:solidFill>
                <a:effectLst/>
                <a:latin typeface="+mj-lt"/>
              </a:rPr>
              <a:t>(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+mj-lt"/>
              </a:rPr>
              <a:t>'class'</a:t>
            </a:r>
            <a:r>
              <a:rPr lang="en-US" altLang="ko-KR" sz="1400" b="0" dirty="0">
                <a:solidFill>
                  <a:srgbClr val="F8F8F2"/>
                </a:solidFill>
                <a:effectLst/>
                <a:latin typeface="+mj-lt"/>
              </a:rPr>
              <a:t>)</a:t>
            </a:r>
          </a:p>
          <a:p>
            <a:r>
              <a:rPr lang="en-US" altLang="ko-KR" sz="1400" b="0" dirty="0" err="1">
                <a:solidFill>
                  <a:srgbClr val="CBE7F2"/>
                </a:solidFill>
                <a:effectLst/>
                <a:latin typeface="+mj-lt"/>
              </a:rPr>
              <a:t>plt.ylabel</a:t>
            </a:r>
            <a:r>
              <a:rPr lang="en-US" altLang="ko-KR" sz="1400" b="0" dirty="0">
                <a:solidFill>
                  <a:srgbClr val="F8F8F2"/>
                </a:solidFill>
                <a:effectLst/>
                <a:latin typeface="+mj-lt"/>
              </a:rPr>
              <a:t>(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+mj-lt"/>
              </a:rPr>
              <a:t>'prob.'</a:t>
            </a:r>
            <a:r>
              <a:rPr lang="en-US" altLang="ko-KR" sz="1400" b="0" dirty="0">
                <a:solidFill>
                  <a:srgbClr val="F8F8F2"/>
                </a:solidFill>
                <a:effectLst/>
                <a:latin typeface="+mj-lt"/>
              </a:rPr>
              <a:t>)</a:t>
            </a:r>
          </a:p>
          <a:p>
            <a:r>
              <a:rPr lang="en-US" altLang="ko-KR" sz="1400" b="0" dirty="0" err="1">
                <a:solidFill>
                  <a:srgbClr val="CBE7F2"/>
                </a:solidFill>
                <a:effectLst/>
                <a:latin typeface="+mj-lt"/>
              </a:rPr>
              <a:t>plt.show</a:t>
            </a:r>
            <a:r>
              <a:rPr lang="en-US" altLang="ko-KR" sz="1400" b="0" dirty="0">
                <a:solidFill>
                  <a:srgbClr val="F8F8F2"/>
                </a:solidFill>
                <a:effectLst/>
                <a:latin typeface="+mj-lt"/>
              </a:rPr>
              <a:t>()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EDD9971-B9A3-BD4D-E0BB-25BFB8514E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0594" y="1482609"/>
            <a:ext cx="2964689" cy="2258811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697851A-A082-3C60-2D56-A729495068C9}"/>
              </a:ext>
            </a:extLst>
          </p:cNvPr>
          <p:cNvSpPr txBox="1"/>
          <p:nvPr/>
        </p:nvSpPr>
        <p:spPr>
          <a:xfrm>
            <a:off x="1022333" y="2520804"/>
            <a:ext cx="2866490" cy="3427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n-ea"/>
              </a:rPr>
              <a:t>다른 클래스의 값은 사실상 모두 </a:t>
            </a:r>
            <a:r>
              <a:rPr lang="en-US" altLang="ko-KR" sz="1200" dirty="0">
                <a:latin typeface="+mn-ea"/>
              </a:rPr>
              <a:t>0</a:t>
            </a:r>
            <a:r>
              <a:rPr lang="ko-KR" altLang="en-US" sz="1200" dirty="0">
                <a:latin typeface="+mn-ea"/>
              </a:rPr>
              <a:t>임</a:t>
            </a:r>
            <a:endParaRPr lang="en-US" altLang="ko-KR" sz="1200" dirty="0">
              <a:latin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39188AF-3C15-823D-FB8F-17FB5ADE4200}"/>
              </a:ext>
            </a:extLst>
          </p:cNvPr>
          <p:cNvSpPr txBox="1"/>
          <p:nvPr/>
        </p:nvSpPr>
        <p:spPr>
          <a:xfrm>
            <a:off x="660530" y="4819401"/>
            <a:ext cx="7000634" cy="4261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아홉 번째 클래스가 실제로 무엇인지  패션 </a:t>
            </a:r>
            <a:r>
              <a:rPr lang="en-US" altLang="ko-KR" sz="1600" dirty="0">
                <a:latin typeface="+mn-ea"/>
              </a:rPr>
              <a:t>MNIST </a:t>
            </a:r>
            <a:r>
              <a:rPr lang="ko-KR" altLang="en-US" sz="1600" dirty="0">
                <a:latin typeface="+mn-ea"/>
              </a:rPr>
              <a:t>데이터 셋의 정의를 참고</a:t>
            </a:r>
            <a:endParaRPr lang="en-US" altLang="ko-KR" sz="1600" dirty="0"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995D3A1-76E5-EE87-DC7F-E1D72270761C}"/>
              </a:ext>
            </a:extLst>
          </p:cNvPr>
          <p:cNvSpPr txBox="1"/>
          <p:nvPr/>
        </p:nvSpPr>
        <p:spPr>
          <a:xfrm>
            <a:off x="1106226" y="5315469"/>
            <a:ext cx="9389058" cy="307777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400" b="0" dirty="0">
                <a:solidFill>
                  <a:srgbClr val="CBE7F2"/>
                </a:solidFill>
                <a:effectLst/>
                <a:latin typeface="+mj-lt"/>
              </a:rPr>
              <a:t>classes</a:t>
            </a:r>
            <a:r>
              <a:rPr lang="en-US" altLang="ko-KR" sz="1400" b="0" dirty="0">
                <a:solidFill>
                  <a:srgbClr val="F8F8F2"/>
                </a:solidFill>
                <a:effectLst/>
                <a:latin typeface="+mj-lt"/>
              </a:rPr>
              <a:t> </a:t>
            </a:r>
            <a:r>
              <a:rPr lang="en-US" altLang="ko-KR" sz="1400" b="0" dirty="0">
                <a:solidFill>
                  <a:srgbClr val="FFFFFF"/>
                </a:solidFill>
                <a:effectLst/>
                <a:latin typeface="+mj-lt"/>
              </a:rPr>
              <a:t>=</a:t>
            </a:r>
            <a:r>
              <a:rPr lang="ko-KR" altLang="en-US" sz="1400" b="0" dirty="0">
                <a:solidFill>
                  <a:srgbClr val="FFFFFF"/>
                </a:solidFill>
                <a:effectLst/>
                <a:latin typeface="+mj-lt"/>
              </a:rPr>
              <a:t> </a:t>
            </a:r>
            <a:r>
              <a:rPr lang="ko-KR" altLang="en-US" sz="1400" b="0" dirty="0">
                <a:solidFill>
                  <a:srgbClr val="F8F8F2"/>
                </a:solidFill>
                <a:effectLst/>
                <a:latin typeface="+mj-lt"/>
              </a:rPr>
              <a:t> </a:t>
            </a:r>
            <a:r>
              <a:rPr lang="en-US" altLang="ko-KR" sz="1400" b="0" dirty="0">
                <a:solidFill>
                  <a:srgbClr val="F8F8F2"/>
                </a:solidFill>
                <a:effectLst/>
                <a:latin typeface="+mj-lt"/>
              </a:rPr>
              <a:t>[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+mj-lt"/>
              </a:rPr>
              <a:t>'</a:t>
            </a:r>
            <a:r>
              <a:rPr lang="ko-KR" altLang="en-US" sz="1400" b="0" dirty="0">
                <a:solidFill>
                  <a:srgbClr val="CE9178"/>
                </a:solidFill>
                <a:effectLst/>
                <a:latin typeface="+mj-lt"/>
              </a:rPr>
              <a:t>티셔츠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+mj-lt"/>
              </a:rPr>
              <a:t>', '</a:t>
            </a:r>
            <a:r>
              <a:rPr lang="ko-KR" altLang="en-US" sz="1400" b="0" dirty="0">
                <a:solidFill>
                  <a:srgbClr val="CE9178"/>
                </a:solidFill>
                <a:effectLst/>
                <a:latin typeface="+mj-lt"/>
              </a:rPr>
              <a:t>바지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+mj-lt"/>
              </a:rPr>
              <a:t>', '</a:t>
            </a:r>
            <a:r>
              <a:rPr lang="ko-KR" altLang="en-US" sz="1400" b="0" dirty="0">
                <a:solidFill>
                  <a:srgbClr val="CE9178"/>
                </a:solidFill>
                <a:effectLst/>
                <a:latin typeface="+mj-lt"/>
              </a:rPr>
              <a:t>스웨터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+mj-lt"/>
              </a:rPr>
              <a:t>', '</a:t>
            </a:r>
            <a:r>
              <a:rPr lang="ko-KR" altLang="en-US" sz="1400" b="0" dirty="0">
                <a:solidFill>
                  <a:srgbClr val="CE9178"/>
                </a:solidFill>
                <a:effectLst/>
                <a:latin typeface="+mj-lt"/>
              </a:rPr>
              <a:t>드레스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+mj-lt"/>
              </a:rPr>
              <a:t>', '</a:t>
            </a:r>
            <a:r>
              <a:rPr lang="ko-KR" altLang="en-US" sz="1400" b="0" dirty="0">
                <a:solidFill>
                  <a:srgbClr val="CE9178"/>
                </a:solidFill>
                <a:effectLst/>
                <a:latin typeface="+mj-lt"/>
              </a:rPr>
              <a:t>코트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+mj-lt"/>
              </a:rPr>
              <a:t>', '</a:t>
            </a:r>
            <a:r>
              <a:rPr lang="ko-KR" altLang="en-US" sz="1400" b="0" dirty="0" err="1">
                <a:solidFill>
                  <a:srgbClr val="CE9178"/>
                </a:solidFill>
                <a:effectLst/>
                <a:latin typeface="+mj-lt"/>
              </a:rPr>
              <a:t>샌달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+mj-lt"/>
              </a:rPr>
              <a:t>', '</a:t>
            </a:r>
            <a:r>
              <a:rPr lang="ko-KR" altLang="en-US" sz="1400" b="0" dirty="0">
                <a:solidFill>
                  <a:srgbClr val="CE9178"/>
                </a:solidFill>
                <a:effectLst/>
                <a:latin typeface="+mj-lt"/>
              </a:rPr>
              <a:t>셔츠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+mj-lt"/>
              </a:rPr>
              <a:t>', '</a:t>
            </a:r>
            <a:r>
              <a:rPr lang="ko-KR" altLang="en-US" sz="1400" b="0" dirty="0" err="1">
                <a:solidFill>
                  <a:srgbClr val="CE9178"/>
                </a:solidFill>
                <a:effectLst/>
                <a:latin typeface="+mj-lt"/>
              </a:rPr>
              <a:t>스니커즈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+mj-lt"/>
              </a:rPr>
              <a:t>', '</a:t>
            </a:r>
            <a:r>
              <a:rPr lang="ko-KR" altLang="en-US" sz="1400" b="0" dirty="0">
                <a:solidFill>
                  <a:srgbClr val="CE9178"/>
                </a:solidFill>
                <a:effectLst/>
                <a:latin typeface="+mj-lt"/>
              </a:rPr>
              <a:t>가방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+mj-lt"/>
              </a:rPr>
              <a:t>', '</a:t>
            </a:r>
            <a:r>
              <a:rPr lang="ko-KR" altLang="en-US" sz="1400" b="0" dirty="0" err="1">
                <a:solidFill>
                  <a:srgbClr val="CE9178"/>
                </a:solidFill>
                <a:effectLst/>
                <a:latin typeface="+mj-lt"/>
              </a:rPr>
              <a:t>앵클</a:t>
            </a:r>
            <a:r>
              <a:rPr lang="ko-KR" altLang="en-US" sz="1400" b="0" dirty="0">
                <a:solidFill>
                  <a:srgbClr val="CE9178"/>
                </a:solidFill>
                <a:effectLst/>
                <a:latin typeface="+mj-lt"/>
              </a:rPr>
              <a:t> 부츠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+mj-lt"/>
              </a:rPr>
              <a:t>'</a:t>
            </a:r>
            <a:r>
              <a:rPr lang="en-US" altLang="ko-KR" sz="1400" b="0" dirty="0">
                <a:solidFill>
                  <a:srgbClr val="F8F8F2"/>
                </a:solidFill>
                <a:effectLst/>
                <a:latin typeface="+mj-lt"/>
              </a:rPr>
              <a:t>]</a:t>
            </a:r>
          </a:p>
        </p:txBody>
      </p:sp>
      <p:sp>
        <p:nvSpPr>
          <p:cNvPr id="13" name="슬라이드 번호 개체 틀 12">
            <a:extLst>
              <a:ext uri="{FF2B5EF4-FFF2-40B4-BE49-F238E27FC236}">
                <a16:creationId xmlns:a16="http://schemas.microsoft.com/office/drawing/2014/main" id="{D516EAD9-3F5D-CE26-578C-2BD45A5A3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13</a:t>
            </a:fld>
            <a:r>
              <a:rPr lang="ko-KR" altLang="en-US"/>
              <a:t> </a:t>
            </a:r>
            <a:r>
              <a:rPr lang="en-US" altLang="ko-KR"/>
              <a:t>/ 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336680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6C01B5C4-8E59-A2B3-4BE9-2158601A5B54}"/>
              </a:ext>
            </a:extLst>
          </p:cNvPr>
          <p:cNvSpPr txBox="1"/>
          <p:nvPr/>
        </p:nvSpPr>
        <p:spPr>
          <a:xfrm>
            <a:off x="660530" y="1001781"/>
            <a:ext cx="4658648" cy="4261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클래스 리스트가 있으면 레이블을 출력하기 쉬움</a:t>
            </a:r>
            <a:endParaRPr lang="en-US" altLang="ko-KR" sz="1600" dirty="0">
              <a:latin typeface="+mn-e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B631AF7-0E2D-8D77-A586-89BD9B283A7D}"/>
              </a:ext>
            </a:extLst>
          </p:cNvPr>
          <p:cNvSpPr txBox="1"/>
          <p:nvPr/>
        </p:nvSpPr>
        <p:spPr>
          <a:xfrm>
            <a:off x="192228" y="100159"/>
            <a:ext cx="39966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+mj-ea"/>
                <a:ea typeface="+mj-ea"/>
              </a:rPr>
              <a:t>3. </a:t>
            </a:r>
            <a:r>
              <a:rPr lang="ko-KR" altLang="en-US" sz="3200" dirty="0">
                <a:latin typeface="+mj-ea"/>
                <a:ea typeface="+mj-ea"/>
              </a:rPr>
              <a:t>모델 컴파일과 훈련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97851A-A082-3C60-2D56-A729495068C9}"/>
              </a:ext>
            </a:extLst>
          </p:cNvPr>
          <p:cNvSpPr txBox="1"/>
          <p:nvPr/>
        </p:nvSpPr>
        <p:spPr>
          <a:xfrm>
            <a:off x="1022333" y="2505564"/>
            <a:ext cx="5388013" cy="3427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+mn-ea"/>
              </a:rPr>
              <a:t>preds</a:t>
            </a:r>
            <a:r>
              <a:rPr lang="ko-KR" altLang="en-US" sz="1200" dirty="0">
                <a:latin typeface="+mn-ea"/>
              </a:rPr>
              <a:t> 배열에서 가장 큰 인덱스를 찾아 </a:t>
            </a:r>
            <a:r>
              <a:rPr lang="en-US" altLang="ko-KR" sz="1200" dirty="0">
                <a:latin typeface="+mn-ea"/>
              </a:rPr>
              <a:t>classes </a:t>
            </a:r>
            <a:r>
              <a:rPr lang="ko-KR" altLang="en-US" sz="1200" dirty="0">
                <a:latin typeface="+mn-ea"/>
              </a:rPr>
              <a:t>리스트의 인덱스로 사용</a:t>
            </a:r>
            <a:endParaRPr lang="en-US" altLang="ko-KR" sz="1200" dirty="0">
              <a:latin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39188AF-3C15-823D-FB8F-17FB5ADE4200}"/>
              </a:ext>
            </a:extLst>
          </p:cNvPr>
          <p:cNvSpPr txBox="1"/>
          <p:nvPr/>
        </p:nvSpPr>
        <p:spPr>
          <a:xfrm>
            <a:off x="660530" y="3280161"/>
            <a:ext cx="7866256" cy="4261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마지막으로 맨 처음 떼어 놓았던 테스트 세트로 </a:t>
            </a:r>
            <a:r>
              <a:rPr lang="ko-KR" altLang="en-US" sz="1600" dirty="0" err="1">
                <a:latin typeface="+mn-ea"/>
              </a:rPr>
              <a:t>합성곱</a:t>
            </a:r>
            <a:r>
              <a:rPr lang="ko-KR" altLang="en-US" sz="1600" dirty="0">
                <a:latin typeface="+mn-ea"/>
              </a:rPr>
              <a:t> 신경망의 일반화 성능을 확인 함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DF0137C-B752-3524-C760-C7AB533D3C19}"/>
              </a:ext>
            </a:extLst>
          </p:cNvPr>
          <p:cNvSpPr txBox="1"/>
          <p:nvPr/>
        </p:nvSpPr>
        <p:spPr>
          <a:xfrm>
            <a:off x="1106226" y="1490229"/>
            <a:ext cx="9389058" cy="523220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numpy</a:t>
            </a:r>
            <a:r>
              <a:rPr lang="en-US" altLang="ko-KR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altLang="ko-KR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np</a:t>
            </a:r>
          </a:p>
          <a:p>
            <a:r>
              <a:rPr lang="en-US" altLang="ko-KR" sz="1400" b="0" dirty="0">
                <a:solidFill>
                  <a:srgbClr val="CBE7F2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ko-KR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(classes[</a:t>
            </a:r>
            <a:r>
              <a:rPr lang="en-US" altLang="ko-KR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np.argmax</a:t>
            </a:r>
            <a:r>
              <a:rPr lang="en-US" altLang="ko-KR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(preds)])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5E093B-1EE7-52C1-690B-5AEDFF733F03}"/>
              </a:ext>
            </a:extLst>
          </p:cNvPr>
          <p:cNvSpPr txBox="1"/>
          <p:nvPr/>
        </p:nvSpPr>
        <p:spPr>
          <a:xfrm>
            <a:off x="1106226" y="2142676"/>
            <a:ext cx="9389058" cy="307777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400" b="0" dirty="0">
                <a:solidFill>
                  <a:srgbClr val="F8F8F2"/>
                </a:solidFill>
                <a:effectLst/>
                <a:latin typeface="+mj-lt"/>
              </a:rPr>
              <a:t>&gt;&gt;&gt; </a:t>
            </a:r>
            <a:r>
              <a:rPr lang="ko-KR" altLang="en-US" sz="1400" b="0" dirty="0">
                <a:solidFill>
                  <a:srgbClr val="F8F8F2"/>
                </a:solidFill>
                <a:effectLst/>
                <a:latin typeface="+mj-lt"/>
              </a:rPr>
              <a:t>가방</a:t>
            </a:r>
            <a:endParaRPr lang="en-US" altLang="ko-KR" sz="1400" b="0" dirty="0">
              <a:solidFill>
                <a:srgbClr val="F8F8F2"/>
              </a:solidFill>
              <a:effectLst/>
              <a:latin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95B10-326F-E3C2-CEEA-C15A0553CD38}"/>
              </a:ext>
            </a:extLst>
          </p:cNvPr>
          <p:cNvSpPr txBox="1"/>
          <p:nvPr/>
        </p:nvSpPr>
        <p:spPr>
          <a:xfrm>
            <a:off x="1106226" y="3773050"/>
            <a:ext cx="9389058" cy="307777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400" b="0" dirty="0" err="1">
                <a:solidFill>
                  <a:srgbClr val="CBE7F2"/>
                </a:solidFill>
                <a:effectLst/>
                <a:latin typeface="+mj-lt"/>
              </a:rPr>
              <a:t>test_scaled</a:t>
            </a:r>
            <a:r>
              <a:rPr lang="en-US" altLang="ko-KR" sz="1400" b="0" dirty="0">
                <a:solidFill>
                  <a:srgbClr val="F8F8F2"/>
                </a:solidFill>
                <a:effectLst/>
                <a:latin typeface="+mj-lt"/>
              </a:rPr>
              <a:t> </a:t>
            </a:r>
            <a:r>
              <a:rPr lang="en-US" altLang="ko-KR" sz="1400" b="0" dirty="0">
                <a:solidFill>
                  <a:srgbClr val="FFFFFF"/>
                </a:solidFill>
                <a:effectLst/>
                <a:latin typeface="+mj-lt"/>
              </a:rPr>
              <a:t>=</a:t>
            </a:r>
            <a:r>
              <a:rPr lang="en-US" altLang="ko-KR" sz="1400" b="0" dirty="0">
                <a:solidFill>
                  <a:srgbClr val="F8F8F2"/>
                </a:solidFill>
                <a:effectLst/>
                <a:latin typeface="+mj-lt"/>
              </a:rPr>
              <a:t> </a:t>
            </a:r>
            <a:r>
              <a:rPr lang="en-US" altLang="ko-KR" sz="1400" b="0" dirty="0" err="1">
                <a:solidFill>
                  <a:srgbClr val="4EC9B0"/>
                </a:solidFill>
                <a:effectLst/>
                <a:latin typeface="+mj-lt"/>
              </a:rPr>
              <a:t>test_input.reshape</a:t>
            </a:r>
            <a:r>
              <a:rPr lang="en-US" altLang="ko-KR" sz="1400" b="0" dirty="0">
                <a:solidFill>
                  <a:srgbClr val="F8F8F2"/>
                </a:solidFill>
                <a:effectLst/>
                <a:latin typeface="+mj-lt"/>
              </a:rPr>
              <a:t>(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+mj-lt"/>
              </a:rPr>
              <a:t>-1, 28, 28, 1</a:t>
            </a:r>
            <a:r>
              <a:rPr lang="en-US" altLang="ko-KR" sz="1400" b="0" dirty="0">
                <a:solidFill>
                  <a:srgbClr val="F8F8F2"/>
                </a:solidFill>
                <a:effectLst/>
                <a:latin typeface="+mj-lt"/>
              </a:rPr>
              <a:t>)</a:t>
            </a:r>
            <a:r>
              <a:rPr lang="en-US" altLang="ko-KR" sz="1400" b="0" dirty="0">
                <a:solidFill>
                  <a:srgbClr val="FFFFFF"/>
                </a:solidFill>
                <a:effectLst/>
                <a:latin typeface="+mj-lt"/>
              </a:rPr>
              <a:t>/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+mj-lt"/>
              </a:rPr>
              <a:t>255.0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69ED2D2-7FE2-81C1-97FB-0258047C4D88}"/>
              </a:ext>
            </a:extLst>
          </p:cNvPr>
          <p:cNvSpPr txBox="1"/>
          <p:nvPr/>
        </p:nvSpPr>
        <p:spPr>
          <a:xfrm>
            <a:off x="1022333" y="4138177"/>
            <a:ext cx="7813357" cy="3427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n-ea"/>
              </a:rPr>
              <a:t>훈련 세트와 검증 세트에서 했던 것처럼 픽셀 값의 범위를 </a:t>
            </a:r>
            <a:r>
              <a:rPr lang="en-US" altLang="ko-KR" sz="1200" dirty="0">
                <a:latin typeface="+mn-ea"/>
              </a:rPr>
              <a:t>0~1 </a:t>
            </a:r>
            <a:r>
              <a:rPr lang="ko-KR" altLang="en-US" sz="1200" dirty="0">
                <a:latin typeface="+mn-ea"/>
              </a:rPr>
              <a:t>사이로 바꾸고 이미지 크기를 </a:t>
            </a:r>
            <a:r>
              <a:rPr lang="en-US" altLang="ko-KR" sz="1200" dirty="0">
                <a:latin typeface="+mn-ea"/>
              </a:rPr>
              <a:t>(28, 28, 1)</a:t>
            </a:r>
            <a:r>
              <a:rPr lang="ko-KR" altLang="en-US" sz="1200" dirty="0">
                <a:latin typeface="+mn-ea"/>
              </a:rPr>
              <a:t>로</a:t>
            </a:r>
            <a:r>
              <a:rPr lang="en-US" altLang="ko-KR" sz="1200" dirty="0">
                <a:latin typeface="+mn-ea"/>
              </a:rPr>
              <a:t> </a:t>
            </a:r>
            <a:r>
              <a:rPr lang="ko-KR" altLang="en-US" sz="1200" dirty="0">
                <a:latin typeface="+mn-ea"/>
              </a:rPr>
              <a:t>바꿈</a:t>
            </a:r>
            <a:endParaRPr lang="en-US" altLang="ko-KR" sz="1200" dirty="0"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A4B6AB2-5FCE-AEA3-F073-EC3FF0BE2647}"/>
              </a:ext>
            </a:extLst>
          </p:cNvPr>
          <p:cNvSpPr txBox="1"/>
          <p:nvPr/>
        </p:nvSpPr>
        <p:spPr>
          <a:xfrm>
            <a:off x="1106226" y="4700525"/>
            <a:ext cx="9389058" cy="307777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400" b="0" dirty="0" err="1">
                <a:solidFill>
                  <a:srgbClr val="CBE7F2"/>
                </a:solidFill>
                <a:effectLst/>
                <a:latin typeface="+mj-lt"/>
              </a:rPr>
              <a:t>model.evaluate</a:t>
            </a:r>
            <a:r>
              <a:rPr lang="en-US" altLang="ko-KR" sz="1400" b="0" dirty="0">
                <a:solidFill>
                  <a:srgbClr val="F8F8F2"/>
                </a:solidFill>
                <a:effectLst/>
                <a:latin typeface="+mj-lt"/>
              </a:rPr>
              <a:t>(</a:t>
            </a:r>
            <a:r>
              <a:rPr lang="en-US" altLang="ko-KR" sz="1400" b="0" dirty="0" err="1">
                <a:solidFill>
                  <a:srgbClr val="F8F8F2"/>
                </a:solidFill>
                <a:effectLst/>
                <a:latin typeface="+mj-lt"/>
              </a:rPr>
              <a:t>test_scaled</a:t>
            </a:r>
            <a:r>
              <a:rPr lang="en-US" altLang="ko-KR" sz="1400" b="0" dirty="0">
                <a:solidFill>
                  <a:srgbClr val="F8F8F2"/>
                </a:solidFill>
                <a:effectLst/>
                <a:latin typeface="+mj-lt"/>
              </a:rPr>
              <a:t>, </a:t>
            </a:r>
            <a:r>
              <a:rPr lang="en-US" altLang="ko-KR" sz="1400" b="0" dirty="0" err="1">
                <a:solidFill>
                  <a:srgbClr val="F8F8F2"/>
                </a:solidFill>
                <a:effectLst/>
                <a:latin typeface="+mj-lt"/>
              </a:rPr>
              <a:t>test_target</a:t>
            </a:r>
            <a:r>
              <a:rPr lang="en-US" altLang="ko-KR" sz="1400" b="0" dirty="0">
                <a:solidFill>
                  <a:srgbClr val="F8F8F2"/>
                </a:solidFill>
                <a:effectLst/>
                <a:latin typeface="+mj-lt"/>
              </a:rPr>
              <a:t>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FC652DA-CDCA-3F51-1F14-4E668A86AA9F}"/>
              </a:ext>
            </a:extLst>
          </p:cNvPr>
          <p:cNvSpPr txBox="1"/>
          <p:nvPr/>
        </p:nvSpPr>
        <p:spPr>
          <a:xfrm>
            <a:off x="1106226" y="5142441"/>
            <a:ext cx="9389058" cy="738664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400" b="0" dirty="0">
                <a:solidFill>
                  <a:srgbClr val="F8F8F2"/>
                </a:solidFill>
                <a:effectLst/>
                <a:latin typeface="+mj-lt"/>
              </a:rPr>
              <a:t>&gt;&gt;&gt;</a:t>
            </a:r>
          </a:p>
          <a:p>
            <a:pPr algn="l"/>
            <a:r>
              <a:rPr lang="en-US" altLang="ko-KR" sz="1400" b="0" i="0" dirty="0">
                <a:solidFill>
                  <a:srgbClr val="F8F8F2"/>
                </a:solidFill>
                <a:effectLst/>
                <a:latin typeface="+mj-lt"/>
              </a:rPr>
              <a:t>313/313 [==============================] - 1s 3ms/step - loss: 0.2392 - accuracy: 0.9164 </a:t>
            </a:r>
          </a:p>
          <a:p>
            <a:pPr algn="l"/>
            <a:r>
              <a:rPr lang="en-US" altLang="ko-KR" sz="1400" b="0" i="0" dirty="0">
                <a:solidFill>
                  <a:srgbClr val="F8F8F2"/>
                </a:solidFill>
                <a:effectLst/>
                <a:latin typeface="+mj-lt"/>
              </a:rPr>
              <a:t>[0.23922382295131683, 0.9164000153541565]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DFD3EBE-B564-BAF5-E5EA-6DB87AA45C5F}"/>
              </a:ext>
            </a:extLst>
          </p:cNvPr>
          <p:cNvSpPr txBox="1"/>
          <p:nvPr/>
        </p:nvSpPr>
        <p:spPr>
          <a:xfrm>
            <a:off x="1022333" y="6015244"/>
            <a:ext cx="4289957" cy="3427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n-ea"/>
              </a:rPr>
              <a:t>예상대로 테스트 세트의 점수는 검증 세트보다 조금 더 작음</a:t>
            </a:r>
            <a:endParaRPr lang="en-US" altLang="ko-KR" sz="1200" dirty="0">
              <a:latin typeface="+mn-ea"/>
            </a:endParaRPr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0839F944-E893-71A5-B709-1A4D928341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14</a:t>
            </a:fld>
            <a:r>
              <a:rPr lang="ko-KR" altLang="en-US"/>
              <a:t> </a:t>
            </a:r>
            <a:r>
              <a:rPr lang="en-US" altLang="ko-KR"/>
              <a:t>/ 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572671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291DAAB-9943-4187-953C-314D3E68246F}"/>
              </a:ext>
            </a:extLst>
          </p:cNvPr>
          <p:cNvSpPr/>
          <p:nvPr/>
        </p:nvSpPr>
        <p:spPr>
          <a:xfrm>
            <a:off x="0" y="0"/>
            <a:ext cx="12192000" cy="827632"/>
          </a:xfrm>
          <a:prstGeom prst="rect">
            <a:avLst/>
          </a:prstGeom>
          <a:solidFill>
            <a:srgbClr val="ECDB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BC52FCA-EE25-4A6F-AE07-A254DF09C304}"/>
              </a:ext>
            </a:extLst>
          </p:cNvPr>
          <p:cNvSpPr/>
          <p:nvPr/>
        </p:nvSpPr>
        <p:spPr>
          <a:xfrm>
            <a:off x="0" y="6030368"/>
            <a:ext cx="12192000" cy="827632"/>
          </a:xfrm>
          <a:prstGeom prst="rect">
            <a:avLst/>
          </a:prstGeom>
          <a:solidFill>
            <a:srgbClr val="ECDB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9651A5-8BA2-40C1-8D76-1B25AF6BE5B9}"/>
              </a:ext>
            </a:extLst>
          </p:cNvPr>
          <p:cNvSpPr txBox="1"/>
          <p:nvPr/>
        </p:nvSpPr>
        <p:spPr>
          <a:xfrm>
            <a:off x="2448713" y="1855974"/>
            <a:ext cx="7294574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THANK</a:t>
            </a:r>
          </a:p>
          <a:p>
            <a:pPr algn="ctr"/>
            <a:r>
              <a:rPr lang="en-US" altLang="ko-KR" sz="10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YOU</a:t>
            </a:r>
            <a:endParaRPr lang="ko-KR" altLang="en-US" sz="10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39360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6C01B5C4-8E59-A2B3-4BE9-2158601A5B54}"/>
              </a:ext>
            </a:extLst>
          </p:cNvPr>
          <p:cNvSpPr txBox="1"/>
          <p:nvPr/>
        </p:nvSpPr>
        <p:spPr>
          <a:xfrm>
            <a:off x="660530" y="1001781"/>
            <a:ext cx="7374135" cy="7954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err="1">
                <a:latin typeface="+mn-ea"/>
              </a:rPr>
              <a:t>케라스</a:t>
            </a:r>
            <a:r>
              <a:rPr lang="ko-KR" altLang="en-US" sz="1600" dirty="0">
                <a:latin typeface="+mn-ea"/>
              </a:rPr>
              <a:t> </a:t>
            </a:r>
            <a:r>
              <a:rPr lang="en-US" altLang="ko-KR" sz="1600" dirty="0">
                <a:latin typeface="+mn-ea"/>
              </a:rPr>
              <a:t>API</a:t>
            </a:r>
            <a:r>
              <a:rPr lang="ko-KR" altLang="en-US" sz="1600" dirty="0">
                <a:latin typeface="+mn-ea"/>
              </a:rPr>
              <a:t>를</a:t>
            </a:r>
            <a:r>
              <a:rPr lang="en-US" altLang="ko-KR" sz="1600" dirty="0">
                <a:latin typeface="+mn-ea"/>
              </a:rPr>
              <a:t> </a:t>
            </a:r>
            <a:r>
              <a:rPr lang="ko-KR" altLang="en-US" sz="1600" dirty="0">
                <a:latin typeface="+mn-ea"/>
              </a:rPr>
              <a:t>사용해 패션 </a:t>
            </a:r>
            <a:r>
              <a:rPr lang="en-US" altLang="ko-KR" sz="1600" dirty="0">
                <a:latin typeface="+mn-ea"/>
              </a:rPr>
              <a:t>MNIST </a:t>
            </a:r>
            <a:r>
              <a:rPr lang="ko-KR" altLang="en-US" sz="1600" dirty="0">
                <a:latin typeface="+mn-ea"/>
              </a:rPr>
              <a:t>데이터를 불러오고 전처리 진행</a:t>
            </a:r>
            <a:endParaRPr lang="en-US" altLang="ko-KR" sz="16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데이터 스케일을 </a:t>
            </a:r>
            <a:r>
              <a:rPr lang="en-US" altLang="ko-KR" sz="1600" dirty="0">
                <a:latin typeface="+mn-ea"/>
              </a:rPr>
              <a:t>0~255 </a:t>
            </a:r>
            <a:r>
              <a:rPr lang="ko-KR" altLang="en-US" sz="1600" dirty="0">
                <a:latin typeface="+mn-ea"/>
              </a:rPr>
              <a:t>에서 </a:t>
            </a:r>
            <a:r>
              <a:rPr lang="en-US" altLang="ko-KR" sz="1600" dirty="0">
                <a:latin typeface="+mn-ea"/>
              </a:rPr>
              <a:t>0~1 </a:t>
            </a:r>
            <a:r>
              <a:rPr lang="ko-KR" altLang="en-US" sz="1600" dirty="0">
                <a:latin typeface="+mn-ea"/>
              </a:rPr>
              <a:t>사이로 바꾸고 훈련 세트와 검증 세트로 나눔</a:t>
            </a:r>
            <a:endParaRPr lang="en-US" altLang="ko-KR" sz="1600" dirty="0">
              <a:latin typeface="+mn-e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B631AF7-0E2D-8D77-A586-89BD9B283A7D}"/>
              </a:ext>
            </a:extLst>
          </p:cNvPr>
          <p:cNvSpPr txBox="1"/>
          <p:nvPr/>
        </p:nvSpPr>
        <p:spPr>
          <a:xfrm>
            <a:off x="192228" y="100159"/>
            <a:ext cx="57983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+mj-ea"/>
                <a:ea typeface="+mj-ea"/>
              </a:rPr>
              <a:t>1. </a:t>
            </a:r>
            <a:r>
              <a:rPr lang="ko-KR" altLang="en-US" sz="3200" dirty="0">
                <a:latin typeface="+mj-ea"/>
                <a:ea typeface="+mj-ea"/>
              </a:rPr>
              <a:t>패션 </a:t>
            </a:r>
            <a:r>
              <a:rPr lang="en-US" altLang="ko-KR" sz="3200" dirty="0">
                <a:latin typeface="+mj-ea"/>
                <a:ea typeface="+mj-ea"/>
              </a:rPr>
              <a:t>MNIST </a:t>
            </a:r>
            <a:r>
              <a:rPr lang="ko-KR" altLang="en-US" sz="3200" dirty="0">
                <a:latin typeface="+mj-ea"/>
                <a:ea typeface="+mj-ea"/>
              </a:rPr>
              <a:t>데이터 불러오기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C5A3900-E048-ED55-2EE4-C850D7F30EB6}"/>
              </a:ext>
            </a:extLst>
          </p:cNvPr>
          <p:cNvSpPr txBox="1"/>
          <p:nvPr/>
        </p:nvSpPr>
        <p:spPr>
          <a:xfrm>
            <a:off x="1106226" y="1833039"/>
            <a:ext cx="9389058" cy="1384995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400" b="0" dirty="0">
                <a:solidFill>
                  <a:srgbClr val="C586C0"/>
                </a:solidFill>
                <a:effectLst/>
                <a:latin typeface="+mj-lt"/>
              </a:rPr>
              <a:t>from</a:t>
            </a:r>
            <a:r>
              <a:rPr lang="en-US" altLang="ko-KR" sz="1400" b="0" dirty="0">
                <a:solidFill>
                  <a:srgbClr val="4EC9B0"/>
                </a:solidFill>
                <a:effectLst/>
                <a:latin typeface="+mj-lt"/>
              </a:rPr>
              <a:t> </a:t>
            </a:r>
            <a:r>
              <a:rPr lang="en-US" altLang="ko-KR" sz="1400" b="0" dirty="0" err="1">
                <a:solidFill>
                  <a:srgbClr val="4EC9B0"/>
                </a:solidFill>
                <a:effectLst/>
                <a:latin typeface="+mj-lt"/>
              </a:rPr>
              <a:t>tensorflow</a:t>
            </a:r>
            <a:r>
              <a:rPr lang="en-US" altLang="ko-KR" sz="1400" b="0" dirty="0">
                <a:solidFill>
                  <a:srgbClr val="4EC9B0"/>
                </a:solidFill>
                <a:effectLst/>
                <a:latin typeface="+mj-lt"/>
              </a:rPr>
              <a:t> </a:t>
            </a:r>
            <a:r>
              <a:rPr lang="en-US" altLang="ko-KR" sz="1400" b="0" dirty="0">
                <a:solidFill>
                  <a:srgbClr val="C586C0"/>
                </a:solidFill>
                <a:effectLst/>
                <a:latin typeface="+mj-lt"/>
              </a:rPr>
              <a:t>import</a:t>
            </a:r>
            <a:r>
              <a:rPr lang="en-US" altLang="ko-KR" sz="1400" b="0" dirty="0">
                <a:solidFill>
                  <a:srgbClr val="4EC9B0"/>
                </a:solidFill>
                <a:effectLst/>
                <a:latin typeface="+mj-lt"/>
              </a:rPr>
              <a:t> </a:t>
            </a:r>
            <a:r>
              <a:rPr lang="en-US" altLang="ko-KR" sz="1400" b="0" dirty="0" err="1">
                <a:solidFill>
                  <a:srgbClr val="4EC9B0"/>
                </a:solidFill>
                <a:effectLst/>
                <a:latin typeface="+mj-lt"/>
              </a:rPr>
              <a:t>keras</a:t>
            </a:r>
            <a:endParaRPr lang="en-US" altLang="ko-KR" sz="1400" b="0" dirty="0">
              <a:solidFill>
                <a:srgbClr val="4EC9B0"/>
              </a:solidFill>
              <a:effectLst/>
              <a:latin typeface="+mj-lt"/>
            </a:endParaRPr>
          </a:p>
          <a:p>
            <a:r>
              <a:rPr lang="en-US" altLang="ko-KR" sz="1400" b="0" dirty="0">
                <a:solidFill>
                  <a:srgbClr val="C586C0"/>
                </a:solidFill>
                <a:effectLst/>
                <a:latin typeface="+mj-lt"/>
              </a:rPr>
              <a:t>from</a:t>
            </a:r>
            <a:r>
              <a:rPr lang="en-US" altLang="ko-KR" sz="1400" b="0" dirty="0">
                <a:solidFill>
                  <a:srgbClr val="4EC9B0"/>
                </a:solidFill>
                <a:effectLst/>
                <a:latin typeface="+mj-lt"/>
              </a:rPr>
              <a:t> </a:t>
            </a:r>
            <a:r>
              <a:rPr lang="en-US" altLang="ko-KR" sz="1400" b="0" dirty="0" err="1">
                <a:solidFill>
                  <a:srgbClr val="4EC9B0"/>
                </a:solidFill>
                <a:effectLst/>
                <a:latin typeface="+mj-lt"/>
              </a:rPr>
              <a:t>sklearn.model_selection</a:t>
            </a:r>
            <a:r>
              <a:rPr lang="en-US" altLang="ko-KR" sz="1400" b="0" dirty="0">
                <a:solidFill>
                  <a:srgbClr val="4EC9B0"/>
                </a:solidFill>
                <a:effectLst/>
                <a:latin typeface="+mj-lt"/>
              </a:rPr>
              <a:t> </a:t>
            </a:r>
            <a:r>
              <a:rPr lang="en-US" altLang="ko-KR" sz="1400" b="0" dirty="0">
                <a:solidFill>
                  <a:srgbClr val="C586C0"/>
                </a:solidFill>
                <a:effectLst/>
                <a:latin typeface="+mj-lt"/>
              </a:rPr>
              <a:t>import</a:t>
            </a:r>
            <a:r>
              <a:rPr lang="en-US" altLang="ko-KR" sz="1400" b="0" dirty="0">
                <a:solidFill>
                  <a:srgbClr val="4EC9B0"/>
                </a:solidFill>
                <a:effectLst/>
                <a:latin typeface="+mj-lt"/>
              </a:rPr>
              <a:t> </a:t>
            </a:r>
            <a:r>
              <a:rPr lang="en-US" altLang="ko-KR" sz="1400" b="0" dirty="0" err="1">
                <a:solidFill>
                  <a:srgbClr val="4EC9B0"/>
                </a:solidFill>
                <a:effectLst/>
                <a:latin typeface="+mj-lt"/>
              </a:rPr>
              <a:t>train_test_split</a:t>
            </a:r>
            <a:endParaRPr lang="en-US" altLang="ko-KR" sz="1400" b="0" dirty="0">
              <a:solidFill>
                <a:srgbClr val="4EC9B0"/>
              </a:solidFill>
              <a:effectLst/>
              <a:latin typeface="+mj-lt"/>
            </a:endParaRPr>
          </a:p>
          <a:p>
            <a:r>
              <a:rPr lang="en-US" altLang="ko-KR" sz="1400" b="0" dirty="0">
                <a:solidFill>
                  <a:srgbClr val="CBE7F2"/>
                </a:solidFill>
                <a:effectLst/>
                <a:latin typeface="+mj-lt"/>
              </a:rPr>
              <a:t>(</a:t>
            </a:r>
            <a:r>
              <a:rPr lang="en-US" altLang="ko-KR" sz="1400" b="0" dirty="0" err="1">
                <a:solidFill>
                  <a:srgbClr val="CBE7F2"/>
                </a:solidFill>
                <a:effectLst/>
                <a:latin typeface="+mj-lt"/>
              </a:rPr>
              <a:t>train_input</a:t>
            </a:r>
            <a:r>
              <a:rPr lang="en-US" altLang="ko-KR" sz="1400" b="0" dirty="0">
                <a:solidFill>
                  <a:srgbClr val="CBE7F2"/>
                </a:solidFill>
                <a:effectLst/>
                <a:latin typeface="+mj-lt"/>
              </a:rPr>
              <a:t>, </a:t>
            </a:r>
            <a:r>
              <a:rPr lang="en-US" altLang="ko-KR" sz="1400" b="0" dirty="0" err="1">
                <a:solidFill>
                  <a:srgbClr val="CBE7F2"/>
                </a:solidFill>
                <a:effectLst/>
                <a:latin typeface="+mj-lt"/>
              </a:rPr>
              <a:t>train_target</a:t>
            </a:r>
            <a:r>
              <a:rPr lang="en-US" altLang="ko-KR" sz="1400" b="0" dirty="0">
                <a:solidFill>
                  <a:srgbClr val="CBE7F2"/>
                </a:solidFill>
                <a:effectLst/>
                <a:latin typeface="+mj-lt"/>
              </a:rPr>
              <a:t>), (</a:t>
            </a:r>
            <a:r>
              <a:rPr lang="en-US" altLang="ko-KR" sz="1400" b="0" dirty="0" err="1">
                <a:solidFill>
                  <a:srgbClr val="CBE7F2"/>
                </a:solidFill>
                <a:effectLst/>
                <a:latin typeface="+mj-lt"/>
              </a:rPr>
              <a:t>test_input</a:t>
            </a:r>
            <a:r>
              <a:rPr lang="en-US" altLang="ko-KR" sz="1400" b="0" dirty="0">
                <a:solidFill>
                  <a:srgbClr val="CBE7F2"/>
                </a:solidFill>
                <a:effectLst/>
                <a:latin typeface="+mj-lt"/>
              </a:rPr>
              <a:t>, </a:t>
            </a:r>
            <a:r>
              <a:rPr lang="en-US" altLang="ko-KR" sz="1400" b="0" dirty="0" err="1">
                <a:solidFill>
                  <a:srgbClr val="CBE7F2"/>
                </a:solidFill>
                <a:effectLst/>
                <a:latin typeface="+mj-lt"/>
              </a:rPr>
              <a:t>test_target</a:t>
            </a:r>
            <a:r>
              <a:rPr lang="en-US" altLang="ko-KR" sz="1400" b="0" dirty="0">
                <a:solidFill>
                  <a:srgbClr val="CBE7F2"/>
                </a:solidFill>
                <a:effectLst/>
                <a:latin typeface="+mj-lt"/>
              </a:rPr>
              <a:t>) </a:t>
            </a:r>
            <a:r>
              <a:rPr lang="en-US" altLang="ko-KR" sz="1400" b="0" dirty="0">
                <a:solidFill>
                  <a:srgbClr val="4EC9B0"/>
                </a:solidFill>
                <a:effectLst/>
                <a:latin typeface="+mj-lt"/>
              </a:rPr>
              <a:t>= </a:t>
            </a:r>
            <a:r>
              <a:rPr lang="en-US" altLang="ko-KR" sz="1400" b="0" dirty="0" err="1">
                <a:solidFill>
                  <a:srgbClr val="4EC9B0"/>
                </a:solidFill>
                <a:effectLst/>
                <a:latin typeface="+mj-lt"/>
              </a:rPr>
              <a:t>keras.datasets.fashion_mnist.load_data</a:t>
            </a:r>
            <a:r>
              <a:rPr lang="en-US" altLang="ko-KR" sz="1400" b="0" dirty="0">
                <a:solidFill>
                  <a:srgbClr val="4EC9B0"/>
                </a:solidFill>
                <a:effectLst/>
                <a:latin typeface="+mj-lt"/>
              </a:rPr>
              <a:t>()</a:t>
            </a:r>
          </a:p>
          <a:p>
            <a:r>
              <a:rPr lang="en-US" altLang="ko-KR" sz="1400" b="0" dirty="0" err="1">
                <a:solidFill>
                  <a:srgbClr val="CBE7F2"/>
                </a:solidFill>
                <a:effectLst/>
                <a:latin typeface="+mj-lt"/>
              </a:rPr>
              <a:t>train_scaled</a:t>
            </a:r>
            <a:r>
              <a:rPr lang="en-US" altLang="ko-KR" sz="1400" b="0" dirty="0">
                <a:solidFill>
                  <a:srgbClr val="CBE7F2"/>
                </a:solidFill>
                <a:effectLst/>
                <a:latin typeface="+mj-lt"/>
              </a:rPr>
              <a:t> </a:t>
            </a:r>
            <a:r>
              <a:rPr lang="en-US" altLang="ko-KR" sz="1400" b="0" dirty="0">
                <a:solidFill>
                  <a:srgbClr val="4EC9B0"/>
                </a:solidFill>
                <a:effectLst/>
                <a:latin typeface="+mj-lt"/>
              </a:rPr>
              <a:t>= </a:t>
            </a:r>
            <a:r>
              <a:rPr lang="en-US" altLang="ko-KR" sz="1400" b="0" dirty="0" err="1">
                <a:solidFill>
                  <a:srgbClr val="4EC9B0"/>
                </a:solidFill>
                <a:effectLst/>
                <a:latin typeface="+mj-lt"/>
              </a:rPr>
              <a:t>train_input.reshape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+mj-lt"/>
              </a:rPr>
              <a:t>(-1, 28, 28, 1)/255.0</a:t>
            </a:r>
          </a:p>
          <a:p>
            <a:r>
              <a:rPr lang="en-US" altLang="ko-KR" sz="1400" b="0" dirty="0" err="1">
                <a:solidFill>
                  <a:srgbClr val="4EC9B0"/>
                </a:solidFill>
                <a:effectLst/>
                <a:latin typeface="+mj-lt"/>
              </a:rPr>
              <a:t>train_scaled</a:t>
            </a:r>
            <a:r>
              <a:rPr lang="en-US" altLang="ko-KR" sz="1400" b="0" dirty="0">
                <a:solidFill>
                  <a:srgbClr val="4EC9B0"/>
                </a:solidFill>
                <a:effectLst/>
                <a:latin typeface="+mj-lt"/>
              </a:rPr>
              <a:t>, </a:t>
            </a:r>
            <a:r>
              <a:rPr lang="en-US" altLang="ko-KR" sz="1400" b="0" dirty="0" err="1">
                <a:solidFill>
                  <a:srgbClr val="4EC9B0"/>
                </a:solidFill>
                <a:effectLst/>
                <a:latin typeface="+mj-lt"/>
              </a:rPr>
              <a:t>val_scaled</a:t>
            </a:r>
            <a:r>
              <a:rPr lang="en-US" altLang="ko-KR" sz="1400" b="0" dirty="0">
                <a:solidFill>
                  <a:srgbClr val="4EC9B0"/>
                </a:solidFill>
                <a:effectLst/>
                <a:latin typeface="+mj-lt"/>
              </a:rPr>
              <a:t>, </a:t>
            </a:r>
            <a:r>
              <a:rPr lang="en-US" altLang="ko-KR" sz="1400" b="0" dirty="0" err="1">
                <a:solidFill>
                  <a:srgbClr val="4EC9B0"/>
                </a:solidFill>
                <a:effectLst/>
                <a:latin typeface="+mj-lt"/>
              </a:rPr>
              <a:t>train_target</a:t>
            </a:r>
            <a:r>
              <a:rPr lang="en-US" altLang="ko-KR" sz="1400" b="0" dirty="0">
                <a:solidFill>
                  <a:srgbClr val="4EC9B0"/>
                </a:solidFill>
                <a:effectLst/>
                <a:latin typeface="+mj-lt"/>
              </a:rPr>
              <a:t>, </a:t>
            </a:r>
            <a:r>
              <a:rPr lang="en-US" altLang="ko-KR" sz="1400" b="0" dirty="0" err="1">
                <a:solidFill>
                  <a:srgbClr val="4EC9B0"/>
                </a:solidFill>
                <a:effectLst/>
                <a:latin typeface="+mj-lt"/>
              </a:rPr>
              <a:t>val_target</a:t>
            </a:r>
            <a:r>
              <a:rPr lang="en-US" altLang="ko-KR" sz="1400" b="0" dirty="0">
                <a:solidFill>
                  <a:srgbClr val="4EC9B0"/>
                </a:solidFill>
                <a:effectLst/>
                <a:latin typeface="+mj-lt"/>
              </a:rPr>
              <a:t> = </a:t>
            </a:r>
            <a:r>
              <a:rPr lang="en-US" altLang="ko-KR" sz="1400" b="0" dirty="0" err="1">
                <a:solidFill>
                  <a:srgbClr val="CBE7F2"/>
                </a:solidFill>
                <a:effectLst/>
                <a:latin typeface="+mj-lt"/>
              </a:rPr>
              <a:t>train_test_split</a:t>
            </a:r>
            <a:r>
              <a:rPr lang="en-US" altLang="ko-KR" sz="1400" b="0" dirty="0">
                <a:solidFill>
                  <a:srgbClr val="4EC9B0"/>
                </a:solidFill>
                <a:effectLst/>
                <a:latin typeface="+mj-lt"/>
              </a:rPr>
              <a:t>(</a:t>
            </a:r>
            <a:r>
              <a:rPr lang="en-US" altLang="ko-KR" sz="1400" b="0" dirty="0" err="1">
                <a:solidFill>
                  <a:srgbClr val="CE9178"/>
                </a:solidFill>
                <a:effectLst/>
                <a:latin typeface="+mj-lt"/>
              </a:rPr>
              <a:t>train_scaled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+mj-lt"/>
              </a:rPr>
              <a:t>, </a:t>
            </a:r>
            <a:r>
              <a:rPr lang="en-US" altLang="ko-KR" sz="1400" b="0" dirty="0" err="1">
                <a:solidFill>
                  <a:srgbClr val="CE9178"/>
                </a:solidFill>
                <a:effectLst/>
                <a:latin typeface="+mj-lt"/>
              </a:rPr>
              <a:t>train_target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+mj-lt"/>
              </a:rPr>
              <a:t>, </a:t>
            </a:r>
            <a:r>
              <a:rPr lang="en-US" altLang="ko-KR" sz="1400" b="0" dirty="0" err="1">
                <a:solidFill>
                  <a:srgbClr val="CE9178"/>
                </a:solidFill>
                <a:effectLst/>
                <a:latin typeface="+mj-lt"/>
              </a:rPr>
              <a:t>test_size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+mj-lt"/>
              </a:rPr>
              <a:t>=0.2, </a:t>
            </a:r>
            <a:r>
              <a:rPr lang="en-US" altLang="ko-KR" sz="1400" b="0" dirty="0" err="1">
                <a:solidFill>
                  <a:srgbClr val="CE9178"/>
                </a:solidFill>
                <a:effectLst/>
                <a:latin typeface="+mj-lt"/>
              </a:rPr>
              <a:t>random_state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+mj-lt"/>
              </a:rPr>
              <a:t>=42)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323E6D5-5D54-21CF-3104-A7BD8CDA8888}"/>
              </a:ext>
            </a:extLst>
          </p:cNvPr>
          <p:cNvSpPr txBox="1"/>
          <p:nvPr/>
        </p:nvSpPr>
        <p:spPr>
          <a:xfrm>
            <a:off x="1019476" y="3250354"/>
            <a:ext cx="8449749" cy="8967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err="1">
                <a:latin typeface="+mn-ea"/>
              </a:rPr>
              <a:t>합성곱</a:t>
            </a:r>
            <a:r>
              <a:rPr lang="ko-KR" altLang="en-US" sz="1200" dirty="0">
                <a:latin typeface="+mn-ea"/>
              </a:rPr>
              <a:t> 신경망은 </a:t>
            </a:r>
            <a:r>
              <a:rPr lang="en-US" altLang="ko-KR" sz="1200" dirty="0">
                <a:latin typeface="+mn-ea"/>
              </a:rPr>
              <a:t>2</a:t>
            </a:r>
            <a:r>
              <a:rPr lang="ko-KR" altLang="en-US" sz="1200" dirty="0">
                <a:latin typeface="+mn-ea"/>
              </a:rPr>
              <a:t>차원 이미지를 그대로 사용하지만 </a:t>
            </a:r>
            <a:r>
              <a:rPr lang="ko-KR" altLang="en-US" sz="1200" dirty="0">
                <a:solidFill>
                  <a:srgbClr val="5E217D"/>
                </a:solidFill>
                <a:latin typeface="+mn-ea"/>
              </a:rPr>
              <a:t>입력 이미지는 항상 깊이</a:t>
            </a:r>
            <a:r>
              <a:rPr lang="en-US" altLang="ko-KR" sz="1200" dirty="0">
                <a:solidFill>
                  <a:srgbClr val="5E217D"/>
                </a:solidFill>
                <a:latin typeface="+mn-ea"/>
              </a:rPr>
              <a:t>(</a:t>
            </a:r>
            <a:r>
              <a:rPr lang="ko-KR" altLang="en-US" sz="1200" dirty="0">
                <a:solidFill>
                  <a:srgbClr val="5E217D"/>
                </a:solidFill>
                <a:latin typeface="+mn-ea"/>
              </a:rPr>
              <a:t>채널</a:t>
            </a:r>
            <a:r>
              <a:rPr lang="en-US" altLang="ko-KR" sz="1200" dirty="0">
                <a:solidFill>
                  <a:srgbClr val="5E217D"/>
                </a:solidFill>
                <a:latin typeface="+mn-ea"/>
              </a:rPr>
              <a:t>) </a:t>
            </a:r>
            <a:r>
              <a:rPr lang="ko-KR" altLang="en-US" sz="1200" dirty="0">
                <a:solidFill>
                  <a:srgbClr val="5E217D"/>
                </a:solidFill>
                <a:latin typeface="+mn-ea"/>
              </a:rPr>
              <a:t>차원이 있어야 함</a:t>
            </a:r>
            <a:endParaRPr lang="en-US" altLang="ko-KR" sz="1200" dirty="0">
              <a:solidFill>
                <a:srgbClr val="5E217D"/>
              </a:solidFill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n-ea"/>
              </a:rPr>
              <a:t>흑백 이미지의 경우 채널 차원이 없는 </a:t>
            </a:r>
            <a:r>
              <a:rPr lang="en-US" altLang="ko-KR" sz="1200" dirty="0">
                <a:latin typeface="+mn-ea"/>
              </a:rPr>
              <a:t>2</a:t>
            </a:r>
            <a:r>
              <a:rPr lang="ko-KR" altLang="en-US" sz="1200" dirty="0">
                <a:latin typeface="+mn-ea"/>
              </a:rPr>
              <a:t>차원 배열이지만 </a:t>
            </a:r>
            <a:r>
              <a:rPr lang="en-US" altLang="ko-KR" sz="1200" dirty="0">
                <a:latin typeface="+mj-ea"/>
                <a:ea typeface="+mj-ea"/>
              </a:rPr>
              <a:t>Conv2D </a:t>
            </a:r>
            <a:r>
              <a:rPr lang="ko-KR" altLang="en-US" sz="1200" dirty="0">
                <a:latin typeface="+mn-ea"/>
              </a:rPr>
              <a:t>층을 사용하기 위해 마지막에 이 채널 차원을 추가해야 함</a:t>
            </a:r>
            <a:endParaRPr lang="en-US" altLang="ko-KR" sz="12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 err="1">
                <a:latin typeface="+mn-ea"/>
              </a:rPr>
              <a:t>Numpy</a:t>
            </a:r>
            <a:r>
              <a:rPr lang="ko-KR" altLang="en-US" sz="1200" dirty="0">
                <a:latin typeface="+mn-ea"/>
              </a:rPr>
              <a:t>의 </a:t>
            </a:r>
            <a:r>
              <a:rPr lang="en-US" altLang="ko-KR" sz="1200" dirty="0">
                <a:latin typeface="+mj-ea"/>
                <a:ea typeface="+mj-ea"/>
              </a:rPr>
              <a:t>reshape()</a:t>
            </a:r>
            <a:r>
              <a:rPr lang="en-US" altLang="ko-KR" sz="1200" dirty="0">
                <a:latin typeface="+mn-ea"/>
              </a:rPr>
              <a:t> </a:t>
            </a:r>
            <a:r>
              <a:rPr lang="ko-KR" altLang="en-US" sz="1200" dirty="0">
                <a:latin typeface="+mn-ea"/>
              </a:rPr>
              <a:t>메서드를 사용해 전체 배열 차원을 그대로 유지하면서 마지막에 차원을 간단히 추가할 수 있음</a:t>
            </a:r>
            <a:endParaRPr lang="en-US" altLang="ko-KR" sz="1200" dirty="0">
              <a:latin typeface="+mn-ea"/>
            </a:endParaRP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9631F642-B13B-5958-6518-94D311BB3A29}"/>
              </a:ext>
            </a:extLst>
          </p:cNvPr>
          <p:cNvGrpSpPr/>
          <p:nvPr/>
        </p:nvGrpSpPr>
        <p:grpSpPr>
          <a:xfrm>
            <a:off x="2901582" y="4504312"/>
            <a:ext cx="5815971" cy="1821742"/>
            <a:chOff x="2901582" y="4504312"/>
            <a:chExt cx="5815971" cy="1821742"/>
          </a:xfrm>
        </p:grpSpPr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A8FE7141-5C51-37FB-364F-C45F30315FC2}"/>
                </a:ext>
              </a:extLst>
            </p:cNvPr>
            <p:cNvGrpSpPr/>
            <p:nvPr/>
          </p:nvGrpSpPr>
          <p:grpSpPr>
            <a:xfrm>
              <a:off x="3132866" y="4504312"/>
              <a:ext cx="5335778" cy="1502068"/>
              <a:chOff x="2267512" y="4644012"/>
              <a:chExt cx="5335778" cy="1502068"/>
            </a:xfrm>
          </p:grpSpPr>
          <p:grpSp>
            <p:nvGrpSpPr>
              <p:cNvPr id="21" name="그룹 20">
                <a:extLst>
                  <a:ext uri="{FF2B5EF4-FFF2-40B4-BE49-F238E27FC236}">
                    <a16:creationId xmlns:a16="http://schemas.microsoft.com/office/drawing/2014/main" id="{ABC9A9DE-DE34-D148-D709-DBD1896E2A0C}"/>
                  </a:ext>
                </a:extLst>
              </p:cNvPr>
              <p:cNvGrpSpPr/>
              <p:nvPr/>
            </p:nvGrpSpPr>
            <p:grpSpPr>
              <a:xfrm>
                <a:off x="2267512" y="4742474"/>
                <a:ext cx="1905340" cy="1391248"/>
                <a:chOff x="1870637" y="4580455"/>
                <a:chExt cx="2117184" cy="1545933"/>
              </a:xfrm>
            </p:grpSpPr>
            <p:grpSp>
              <p:nvGrpSpPr>
                <p:cNvPr id="13" name="그룹 12">
                  <a:extLst>
                    <a:ext uri="{FF2B5EF4-FFF2-40B4-BE49-F238E27FC236}">
                      <a16:creationId xmlns:a16="http://schemas.microsoft.com/office/drawing/2014/main" id="{DF1B722D-6AA0-34CB-5505-1C4382CC0C83}"/>
                    </a:ext>
                  </a:extLst>
                </p:cNvPr>
                <p:cNvGrpSpPr/>
                <p:nvPr/>
              </p:nvGrpSpPr>
              <p:grpSpPr>
                <a:xfrm>
                  <a:off x="1870637" y="4580455"/>
                  <a:ext cx="1723349" cy="1073319"/>
                  <a:chOff x="1763060" y="4830137"/>
                  <a:chExt cx="1723349" cy="1073319"/>
                </a:xfrm>
              </p:grpSpPr>
              <p:sp>
                <p:nvSpPr>
                  <p:cNvPr id="4" name="평행 사변형 3">
                    <a:extLst>
                      <a:ext uri="{FF2B5EF4-FFF2-40B4-BE49-F238E27FC236}">
                        <a16:creationId xmlns:a16="http://schemas.microsoft.com/office/drawing/2014/main" id="{EC681EBB-7E64-E304-BABB-B1F3D3C1ECA4}"/>
                      </a:ext>
                    </a:extLst>
                  </p:cNvPr>
                  <p:cNvSpPr/>
                  <p:nvPr/>
                </p:nvSpPr>
                <p:spPr>
                  <a:xfrm rot="20700000">
                    <a:off x="1763060" y="4830137"/>
                    <a:ext cx="968188" cy="932329"/>
                  </a:xfrm>
                  <a:prstGeom prst="parallelogram">
                    <a:avLst/>
                  </a:prstGeom>
                  <a:solidFill>
                    <a:schemeClr val="bg1"/>
                  </a:solidFill>
                  <a:ln>
                    <a:solidFill>
                      <a:srgbClr val="5E217D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8" name="평행 사변형 7">
                    <a:extLst>
                      <a:ext uri="{FF2B5EF4-FFF2-40B4-BE49-F238E27FC236}">
                        <a16:creationId xmlns:a16="http://schemas.microsoft.com/office/drawing/2014/main" id="{22A75494-4A6B-E90E-1C8F-DC030FEBB777}"/>
                      </a:ext>
                    </a:extLst>
                  </p:cNvPr>
                  <p:cNvSpPr/>
                  <p:nvPr/>
                </p:nvSpPr>
                <p:spPr>
                  <a:xfrm rot="20700000">
                    <a:off x="2184399" y="4920815"/>
                    <a:ext cx="968188" cy="932329"/>
                  </a:xfrm>
                  <a:prstGeom prst="parallelogram">
                    <a:avLst/>
                  </a:prstGeom>
                  <a:solidFill>
                    <a:schemeClr val="bg1"/>
                  </a:solidFill>
                  <a:ln>
                    <a:solidFill>
                      <a:srgbClr val="5E217D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1" name="평행 사변형 10">
                    <a:extLst>
                      <a:ext uri="{FF2B5EF4-FFF2-40B4-BE49-F238E27FC236}">
                        <a16:creationId xmlns:a16="http://schemas.microsoft.com/office/drawing/2014/main" id="{B894CAC1-5BAC-8429-8A2C-339A5DAFD84E}"/>
                      </a:ext>
                    </a:extLst>
                  </p:cNvPr>
                  <p:cNvSpPr/>
                  <p:nvPr/>
                </p:nvSpPr>
                <p:spPr>
                  <a:xfrm rot="20700000">
                    <a:off x="2351310" y="4945971"/>
                    <a:ext cx="968188" cy="932329"/>
                  </a:xfrm>
                  <a:prstGeom prst="parallelogram">
                    <a:avLst/>
                  </a:prstGeom>
                  <a:solidFill>
                    <a:schemeClr val="bg1"/>
                  </a:solidFill>
                  <a:ln>
                    <a:solidFill>
                      <a:srgbClr val="5E217D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2" name="평행 사변형 11">
                    <a:extLst>
                      <a:ext uri="{FF2B5EF4-FFF2-40B4-BE49-F238E27FC236}">
                        <a16:creationId xmlns:a16="http://schemas.microsoft.com/office/drawing/2014/main" id="{E45D9125-BFF0-DCDA-F533-69282F8B03AE}"/>
                      </a:ext>
                    </a:extLst>
                  </p:cNvPr>
                  <p:cNvSpPr/>
                  <p:nvPr/>
                </p:nvSpPr>
                <p:spPr>
                  <a:xfrm rot="20700000">
                    <a:off x="2518221" y="4971127"/>
                    <a:ext cx="968188" cy="932329"/>
                  </a:xfrm>
                  <a:prstGeom prst="parallelogram">
                    <a:avLst/>
                  </a:prstGeom>
                  <a:solidFill>
                    <a:schemeClr val="bg1"/>
                  </a:solidFill>
                  <a:ln>
                    <a:solidFill>
                      <a:srgbClr val="5E217D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14" name="왼쪽 중괄호 13">
                  <a:extLst>
                    <a:ext uri="{FF2B5EF4-FFF2-40B4-BE49-F238E27FC236}">
                      <a16:creationId xmlns:a16="http://schemas.microsoft.com/office/drawing/2014/main" id="{CD3E8C7B-A051-063C-9A97-B7F30ADFA1F4}"/>
                    </a:ext>
                  </a:extLst>
                </p:cNvPr>
                <p:cNvSpPr/>
                <p:nvPr/>
              </p:nvSpPr>
              <p:spPr>
                <a:xfrm rot="16909433">
                  <a:off x="2296243" y="5467442"/>
                  <a:ext cx="116971" cy="761352"/>
                </a:xfrm>
                <a:prstGeom prst="leftBrace">
                  <a:avLst>
                    <a:gd name="adj1" fmla="val 61468"/>
                    <a:gd name="adj2" fmla="val 48348"/>
                  </a:avLst>
                </a:prstGeom>
                <a:ln w="12700">
                  <a:solidFill>
                    <a:srgbClr val="5E217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94B7C37B-665D-CABE-C9B5-1D5B22B0DFC9}"/>
                    </a:ext>
                  </a:extLst>
                </p:cNvPr>
                <p:cNvSpPr txBox="1"/>
                <p:nvPr/>
              </p:nvSpPr>
              <p:spPr>
                <a:xfrm>
                  <a:off x="1970145" y="5910944"/>
                  <a:ext cx="577402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800" dirty="0">
                      <a:solidFill>
                        <a:srgbClr val="5E217D"/>
                      </a:solidFill>
                      <a:latin typeface="+mj-ea"/>
                      <a:ea typeface="+mj-ea"/>
                    </a:rPr>
                    <a:t>48,000</a:t>
                  </a:r>
                  <a:endParaRPr lang="ko-KR" altLang="en-US" sz="800" dirty="0">
                    <a:solidFill>
                      <a:srgbClr val="5E217D"/>
                    </a:solidFill>
                    <a:latin typeface="+mj-ea"/>
                    <a:ea typeface="+mj-ea"/>
                  </a:endParaRPr>
                </a:p>
              </p:txBody>
            </p:sp>
            <p:sp>
              <p:nvSpPr>
                <p:cNvPr id="16" name="왼쪽 중괄호 15">
                  <a:extLst>
                    <a:ext uri="{FF2B5EF4-FFF2-40B4-BE49-F238E27FC236}">
                      <a16:creationId xmlns:a16="http://schemas.microsoft.com/office/drawing/2014/main" id="{82B3D6E4-A50E-0428-834C-C88B0F25926F}"/>
                    </a:ext>
                  </a:extLst>
                </p:cNvPr>
                <p:cNvSpPr/>
                <p:nvPr/>
              </p:nvSpPr>
              <p:spPr>
                <a:xfrm rot="15312044">
                  <a:off x="3105846" y="5439571"/>
                  <a:ext cx="116971" cy="728079"/>
                </a:xfrm>
                <a:prstGeom prst="leftBrace">
                  <a:avLst>
                    <a:gd name="adj1" fmla="val 61468"/>
                    <a:gd name="adj2" fmla="val 59636"/>
                  </a:avLst>
                </a:prstGeom>
                <a:ln w="12700">
                  <a:solidFill>
                    <a:srgbClr val="5E217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72142D32-20B1-3DC6-A0B7-33F19E491F8F}"/>
                    </a:ext>
                  </a:extLst>
                </p:cNvPr>
                <p:cNvSpPr txBox="1"/>
                <p:nvPr/>
              </p:nvSpPr>
              <p:spPr>
                <a:xfrm>
                  <a:off x="3091419" y="5849453"/>
                  <a:ext cx="328936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800" dirty="0">
                      <a:solidFill>
                        <a:srgbClr val="5E217D"/>
                      </a:solidFill>
                      <a:latin typeface="+mj-ea"/>
                      <a:ea typeface="+mj-ea"/>
                    </a:rPr>
                    <a:t>28</a:t>
                  </a:r>
                  <a:endParaRPr lang="ko-KR" altLang="en-US" sz="800" dirty="0">
                    <a:solidFill>
                      <a:srgbClr val="5E217D"/>
                    </a:solidFill>
                    <a:latin typeface="+mj-ea"/>
                    <a:ea typeface="+mj-ea"/>
                  </a:endParaRPr>
                </a:p>
              </p:txBody>
            </p:sp>
            <p:sp>
              <p:nvSpPr>
                <p:cNvPr id="19" name="왼쪽 중괄호 18">
                  <a:extLst>
                    <a:ext uri="{FF2B5EF4-FFF2-40B4-BE49-F238E27FC236}">
                      <a16:creationId xmlns:a16="http://schemas.microsoft.com/office/drawing/2014/main" id="{EA0CD343-F2D2-2F48-958F-C5C6B4C2785D}"/>
                    </a:ext>
                  </a:extLst>
                </p:cNvPr>
                <p:cNvSpPr/>
                <p:nvPr/>
              </p:nvSpPr>
              <p:spPr>
                <a:xfrm rot="10800000">
                  <a:off x="3556203" y="4612036"/>
                  <a:ext cx="116971" cy="955771"/>
                </a:xfrm>
                <a:prstGeom prst="leftBrace">
                  <a:avLst>
                    <a:gd name="adj1" fmla="val 61468"/>
                    <a:gd name="adj2" fmla="val 48348"/>
                  </a:avLst>
                </a:prstGeom>
                <a:ln w="12700">
                  <a:solidFill>
                    <a:srgbClr val="5E217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4D6E5A2F-CD1D-FCBC-16F3-0A0431B4005F}"/>
                    </a:ext>
                  </a:extLst>
                </p:cNvPr>
                <p:cNvSpPr txBox="1"/>
                <p:nvPr/>
              </p:nvSpPr>
              <p:spPr>
                <a:xfrm>
                  <a:off x="3658885" y="4982199"/>
                  <a:ext cx="328936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800" dirty="0">
                      <a:solidFill>
                        <a:srgbClr val="5E217D"/>
                      </a:solidFill>
                      <a:latin typeface="+mj-ea"/>
                      <a:ea typeface="+mj-ea"/>
                    </a:rPr>
                    <a:t>28</a:t>
                  </a:r>
                  <a:endParaRPr lang="ko-KR" altLang="en-US" sz="800" dirty="0">
                    <a:solidFill>
                      <a:srgbClr val="5E217D"/>
                    </a:solidFill>
                    <a:latin typeface="+mj-ea"/>
                    <a:ea typeface="+mj-ea"/>
                  </a:endParaRPr>
                </a:p>
              </p:txBody>
            </p:sp>
          </p:grpSp>
          <p:grpSp>
            <p:nvGrpSpPr>
              <p:cNvPr id="35" name="그룹 34">
                <a:extLst>
                  <a:ext uri="{FF2B5EF4-FFF2-40B4-BE49-F238E27FC236}">
                    <a16:creationId xmlns:a16="http://schemas.microsoft.com/office/drawing/2014/main" id="{B1CF0FAD-9AE2-91E6-7022-89AD92241131}"/>
                  </a:ext>
                </a:extLst>
              </p:cNvPr>
              <p:cNvGrpSpPr/>
              <p:nvPr/>
            </p:nvGrpSpPr>
            <p:grpSpPr>
              <a:xfrm>
                <a:off x="5799026" y="4644012"/>
                <a:ext cx="1804264" cy="1502068"/>
                <a:chOff x="6423492" y="4688881"/>
                <a:chExt cx="2004869" cy="1669074"/>
              </a:xfrm>
            </p:grpSpPr>
            <p:grpSp>
              <p:nvGrpSpPr>
                <p:cNvPr id="27" name="그룹 26">
                  <a:extLst>
                    <a:ext uri="{FF2B5EF4-FFF2-40B4-BE49-F238E27FC236}">
                      <a16:creationId xmlns:a16="http://schemas.microsoft.com/office/drawing/2014/main" id="{F750A2F4-2E96-91C2-BB83-0071045BDFA3}"/>
                    </a:ext>
                  </a:extLst>
                </p:cNvPr>
                <p:cNvGrpSpPr/>
                <p:nvPr/>
              </p:nvGrpSpPr>
              <p:grpSpPr>
                <a:xfrm>
                  <a:off x="6533842" y="4688881"/>
                  <a:ext cx="1409471" cy="1271179"/>
                  <a:chOff x="5900336" y="4828438"/>
                  <a:chExt cx="1409471" cy="1271179"/>
                </a:xfrm>
              </p:grpSpPr>
              <p:sp>
                <p:nvSpPr>
                  <p:cNvPr id="23" name="정육면체 22">
                    <a:extLst>
                      <a:ext uri="{FF2B5EF4-FFF2-40B4-BE49-F238E27FC236}">
                        <a16:creationId xmlns:a16="http://schemas.microsoft.com/office/drawing/2014/main" id="{CCC9B3FD-56DF-68D1-3145-D09207377B37}"/>
                      </a:ext>
                    </a:extLst>
                  </p:cNvPr>
                  <p:cNvSpPr/>
                  <p:nvPr/>
                </p:nvSpPr>
                <p:spPr>
                  <a:xfrm flipH="1">
                    <a:off x="5900336" y="4828438"/>
                    <a:ext cx="742510" cy="955773"/>
                  </a:xfrm>
                  <a:prstGeom prst="cube">
                    <a:avLst>
                      <a:gd name="adj" fmla="val 7090"/>
                    </a:avLst>
                  </a:prstGeom>
                  <a:solidFill>
                    <a:schemeClr val="bg1"/>
                  </a:solidFill>
                  <a:ln>
                    <a:solidFill>
                      <a:srgbClr val="69258A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4" name="정육면체 23">
                    <a:extLst>
                      <a:ext uri="{FF2B5EF4-FFF2-40B4-BE49-F238E27FC236}">
                        <a16:creationId xmlns:a16="http://schemas.microsoft.com/office/drawing/2014/main" id="{7B1FD8E9-6978-5133-01DC-FDC0D550871A}"/>
                      </a:ext>
                    </a:extLst>
                  </p:cNvPr>
                  <p:cNvSpPr/>
                  <p:nvPr/>
                </p:nvSpPr>
                <p:spPr>
                  <a:xfrm flipH="1">
                    <a:off x="6158315" y="4969428"/>
                    <a:ext cx="742510" cy="955773"/>
                  </a:xfrm>
                  <a:prstGeom prst="cube">
                    <a:avLst>
                      <a:gd name="adj" fmla="val 7090"/>
                    </a:avLst>
                  </a:prstGeom>
                  <a:solidFill>
                    <a:schemeClr val="bg1"/>
                  </a:solidFill>
                  <a:ln>
                    <a:solidFill>
                      <a:srgbClr val="69258A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5" name="정육면체 24">
                    <a:extLst>
                      <a:ext uri="{FF2B5EF4-FFF2-40B4-BE49-F238E27FC236}">
                        <a16:creationId xmlns:a16="http://schemas.microsoft.com/office/drawing/2014/main" id="{C672AE36-F077-FCE9-4BE9-3661BD334F9C}"/>
                      </a:ext>
                    </a:extLst>
                  </p:cNvPr>
                  <p:cNvSpPr/>
                  <p:nvPr/>
                </p:nvSpPr>
                <p:spPr>
                  <a:xfrm flipH="1">
                    <a:off x="6359631" y="5054363"/>
                    <a:ext cx="742510" cy="955773"/>
                  </a:xfrm>
                  <a:prstGeom prst="cube">
                    <a:avLst>
                      <a:gd name="adj" fmla="val 7090"/>
                    </a:avLst>
                  </a:prstGeom>
                  <a:solidFill>
                    <a:schemeClr val="bg1"/>
                  </a:solidFill>
                  <a:ln>
                    <a:solidFill>
                      <a:srgbClr val="69258A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6" name="정육면체 25">
                    <a:extLst>
                      <a:ext uri="{FF2B5EF4-FFF2-40B4-BE49-F238E27FC236}">
                        <a16:creationId xmlns:a16="http://schemas.microsoft.com/office/drawing/2014/main" id="{D8078390-E35D-8BF5-8F54-3AFD1D3E22EF}"/>
                      </a:ext>
                    </a:extLst>
                  </p:cNvPr>
                  <p:cNvSpPr/>
                  <p:nvPr/>
                </p:nvSpPr>
                <p:spPr>
                  <a:xfrm flipH="1">
                    <a:off x="6567297" y="5143844"/>
                    <a:ext cx="742510" cy="955773"/>
                  </a:xfrm>
                  <a:prstGeom prst="cube">
                    <a:avLst>
                      <a:gd name="adj" fmla="val 7090"/>
                    </a:avLst>
                  </a:prstGeom>
                  <a:solidFill>
                    <a:schemeClr val="bg1"/>
                  </a:solidFill>
                  <a:ln>
                    <a:solidFill>
                      <a:srgbClr val="69258A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28" name="왼쪽 중괄호 27">
                  <a:extLst>
                    <a:ext uri="{FF2B5EF4-FFF2-40B4-BE49-F238E27FC236}">
                      <a16:creationId xmlns:a16="http://schemas.microsoft.com/office/drawing/2014/main" id="{D51BF19D-1B57-177A-9A30-62BE97CA7EF9}"/>
                    </a:ext>
                  </a:extLst>
                </p:cNvPr>
                <p:cNvSpPr/>
                <p:nvPr/>
              </p:nvSpPr>
              <p:spPr>
                <a:xfrm rot="17734798">
                  <a:off x="6776769" y="5472238"/>
                  <a:ext cx="116971" cy="823525"/>
                </a:xfrm>
                <a:prstGeom prst="leftBrace">
                  <a:avLst>
                    <a:gd name="adj1" fmla="val 61468"/>
                    <a:gd name="adj2" fmla="val 48348"/>
                  </a:avLst>
                </a:prstGeom>
                <a:ln w="12700">
                  <a:solidFill>
                    <a:srgbClr val="5E217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3C398FB9-E7EB-01BE-EDA5-ECC3E84A409B}"/>
                    </a:ext>
                  </a:extLst>
                </p:cNvPr>
                <p:cNvSpPr txBox="1"/>
                <p:nvPr/>
              </p:nvSpPr>
              <p:spPr>
                <a:xfrm>
                  <a:off x="6435972" y="5929981"/>
                  <a:ext cx="577402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800" dirty="0">
                      <a:solidFill>
                        <a:srgbClr val="5E217D"/>
                      </a:solidFill>
                      <a:latin typeface="+mj-ea"/>
                      <a:ea typeface="+mj-ea"/>
                    </a:rPr>
                    <a:t>48,000</a:t>
                  </a:r>
                  <a:endParaRPr lang="ko-KR" altLang="en-US" sz="800" dirty="0">
                    <a:solidFill>
                      <a:srgbClr val="5E217D"/>
                    </a:solidFill>
                    <a:latin typeface="+mj-ea"/>
                    <a:ea typeface="+mj-ea"/>
                  </a:endParaRPr>
                </a:p>
              </p:txBody>
            </p:sp>
            <p:sp>
              <p:nvSpPr>
                <p:cNvPr id="30" name="왼쪽 중괄호 29">
                  <a:extLst>
                    <a:ext uri="{FF2B5EF4-FFF2-40B4-BE49-F238E27FC236}">
                      <a16:creationId xmlns:a16="http://schemas.microsoft.com/office/drawing/2014/main" id="{0605B684-14D7-BADE-3E4E-2AE28EFFF476}"/>
                    </a:ext>
                  </a:extLst>
                </p:cNvPr>
                <p:cNvSpPr/>
                <p:nvPr/>
              </p:nvSpPr>
              <p:spPr>
                <a:xfrm rot="16200000">
                  <a:off x="7547502" y="5726236"/>
                  <a:ext cx="116971" cy="674651"/>
                </a:xfrm>
                <a:prstGeom prst="leftBrace">
                  <a:avLst>
                    <a:gd name="adj1" fmla="val 61468"/>
                    <a:gd name="adj2" fmla="val 59636"/>
                  </a:avLst>
                </a:prstGeom>
                <a:ln w="12700">
                  <a:solidFill>
                    <a:srgbClr val="5E217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ED8332F7-818F-AC55-2FCE-01E6D59A5C4A}"/>
                    </a:ext>
                  </a:extLst>
                </p:cNvPr>
                <p:cNvSpPr txBox="1"/>
                <p:nvPr/>
              </p:nvSpPr>
              <p:spPr>
                <a:xfrm>
                  <a:off x="7503213" y="6142511"/>
                  <a:ext cx="328936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800" dirty="0">
                      <a:solidFill>
                        <a:srgbClr val="5E217D"/>
                      </a:solidFill>
                      <a:latin typeface="+mj-ea"/>
                      <a:ea typeface="+mj-ea"/>
                    </a:rPr>
                    <a:t>28</a:t>
                  </a:r>
                  <a:endParaRPr lang="ko-KR" altLang="en-US" sz="800" dirty="0">
                    <a:solidFill>
                      <a:srgbClr val="5E217D"/>
                    </a:solidFill>
                    <a:latin typeface="+mj-ea"/>
                    <a:ea typeface="+mj-ea"/>
                  </a:endParaRPr>
                </a:p>
              </p:txBody>
            </p:sp>
            <p:sp>
              <p:nvSpPr>
                <p:cNvPr id="33" name="왼쪽 중괄호 32">
                  <a:extLst>
                    <a:ext uri="{FF2B5EF4-FFF2-40B4-BE49-F238E27FC236}">
                      <a16:creationId xmlns:a16="http://schemas.microsoft.com/office/drawing/2014/main" id="{607D86B2-E287-3E63-915A-1E79A22DA392}"/>
                    </a:ext>
                  </a:extLst>
                </p:cNvPr>
                <p:cNvSpPr/>
                <p:nvPr/>
              </p:nvSpPr>
              <p:spPr>
                <a:xfrm rot="10800000">
                  <a:off x="7996742" y="5059046"/>
                  <a:ext cx="116971" cy="901013"/>
                </a:xfrm>
                <a:prstGeom prst="leftBrace">
                  <a:avLst>
                    <a:gd name="adj1" fmla="val 61468"/>
                    <a:gd name="adj2" fmla="val 48348"/>
                  </a:avLst>
                </a:prstGeom>
                <a:ln w="12700">
                  <a:solidFill>
                    <a:srgbClr val="5E217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32E8CE12-2ED2-305C-4E6B-D1B433BFF6AF}"/>
                    </a:ext>
                  </a:extLst>
                </p:cNvPr>
                <p:cNvSpPr txBox="1"/>
                <p:nvPr/>
              </p:nvSpPr>
              <p:spPr>
                <a:xfrm>
                  <a:off x="8099425" y="5429210"/>
                  <a:ext cx="328936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800" dirty="0">
                      <a:solidFill>
                        <a:srgbClr val="5E217D"/>
                      </a:solidFill>
                      <a:latin typeface="+mj-ea"/>
                      <a:ea typeface="+mj-ea"/>
                    </a:rPr>
                    <a:t>28</a:t>
                  </a:r>
                  <a:endParaRPr lang="ko-KR" altLang="en-US" sz="800" dirty="0">
                    <a:solidFill>
                      <a:srgbClr val="5E217D"/>
                    </a:solidFill>
                    <a:latin typeface="+mj-ea"/>
                    <a:ea typeface="+mj-ea"/>
                  </a:endParaRPr>
                </a:p>
              </p:txBody>
            </p:sp>
          </p:grpSp>
          <p:cxnSp>
            <p:nvCxnSpPr>
              <p:cNvPr id="37" name="직선 화살표 연결선 36">
                <a:extLst>
                  <a:ext uri="{FF2B5EF4-FFF2-40B4-BE49-F238E27FC236}">
                    <a16:creationId xmlns:a16="http://schemas.microsoft.com/office/drawing/2014/main" id="{DAA1F150-405E-B422-602C-9DEC2790D8E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78364" y="5295619"/>
                <a:ext cx="1012480" cy="0"/>
              </a:xfrm>
              <a:prstGeom prst="straightConnector1">
                <a:avLst/>
              </a:prstGeom>
              <a:ln w="12700">
                <a:solidFill>
                  <a:srgbClr val="69258A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444C42A9-E35C-A83B-C895-C7342E8F038A}"/>
                </a:ext>
              </a:extLst>
            </p:cNvPr>
            <p:cNvSpPr txBox="1"/>
            <p:nvPr/>
          </p:nvSpPr>
          <p:spPr>
            <a:xfrm>
              <a:off x="2901582" y="6095222"/>
              <a:ext cx="2201244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dirty="0">
                  <a:solidFill>
                    <a:srgbClr val="5E217D"/>
                  </a:solidFill>
                  <a:latin typeface="+mn-ea"/>
                </a:rPr>
                <a:t>&lt;(48,000, 28, 28) </a:t>
              </a:r>
              <a:r>
                <a:rPr lang="ko-KR" altLang="en-US" sz="900" dirty="0">
                  <a:solidFill>
                    <a:srgbClr val="5E217D"/>
                  </a:solidFill>
                  <a:latin typeface="+mn-ea"/>
                </a:rPr>
                <a:t>크기의 </a:t>
              </a:r>
              <a:r>
                <a:rPr lang="en-US" altLang="ko-KR" sz="900" dirty="0">
                  <a:solidFill>
                    <a:srgbClr val="5E217D"/>
                  </a:solidFill>
                  <a:latin typeface="+mn-ea"/>
                </a:rPr>
                <a:t>3</a:t>
              </a:r>
              <a:r>
                <a:rPr lang="ko-KR" altLang="en-US" sz="900" dirty="0">
                  <a:solidFill>
                    <a:srgbClr val="5E217D"/>
                  </a:solidFill>
                  <a:latin typeface="+mn-ea"/>
                </a:rPr>
                <a:t>차원 배열</a:t>
              </a:r>
              <a:r>
                <a:rPr lang="en-US" altLang="ko-KR" sz="900" dirty="0">
                  <a:solidFill>
                    <a:srgbClr val="5E217D"/>
                  </a:solidFill>
                  <a:latin typeface="+mn-ea"/>
                </a:rPr>
                <a:t>&gt;</a:t>
              </a:r>
              <a:endParaRPr lang="ko-KR" altLang="en-US" sz="900" dirty="0">
                <a:solidFill>
                  <a:srgbClr val="5E217D"/>
                </a:solidFill>
                <a:latin typeface="+mn-ea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D1AC9490-6B5C-414C-39BB-AF4868690E62}"/>
                </a:ext>
              </a:extLst>
            </p:cNvPr>
            <p:cNvSpPr txBox="1"/>
            <p:nvPr/>
          </p:nvSpPr>
          <p:spPr>
            <a:xfrm>
              <a:off x="6410511" y="6095222"/>
              <a:ext cx="2307042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dirty="0">
                  <a:solidFill>
                    <a:srgbClr val="5E217D"/>
                  </a:solidFill>
                  <a:latin typeface="+mn-ea"/>
                </a:rPr>
                <a:t>&lt;(48,000, 28, 28, 1) </a:t>
              </a:r>
              <a:r>
                <a:rPr lang="ko-KR" altLang="en-US" sz="900" dirty="0">
                  <a:solidFill>
                    <a:srgbClr val="5E217D"/>
                  </a:solidFill>
                  <a:latin typeface="+mn-ea"/>
                </a:rPr>
                <a:t>크기의 </a:t>
              </a:r>
              <a:r>
                <a:rPr lang="en-US" altLang="ko-KR" sz="900" dirty="0">
                  <a:solidFill>
                    <a:srgbClr val="5E217D"/>
                  </a:solidFill>
                  <a:latin typeface="+mn-ea"/>
                </a:rPr>
                <a:t>4</a:t>
              </a:r>
              <a:r>
                <a:rPr lang="ko-KR" altLang="en-US" sz="900" dirty="0">
                  <a:solidFill>
                    <a:srgbClr val="5E217D"/>
                  </a:solidFill>
                  <a:latin typeface="+mn-ea"/>
                </a:rPr>
                <a:t>차원 배열</a:t>
              </a:r>
              <a:r>
                <a:rPr lang="en-US" altLang="ko-KR" sz="900" dirty="0">
                  <a:solidFill>
                    <a:srgbClr val="5E217D"/>
                  </a:solidFill>
                  <a:latin typeface="+mn-ea"/>
                </a:rPr>
                <a:t>&gt;</a:t>
              </a:r>
              <a:endParaRPr lang="ko-KR" altLang="en-US" sz="900" dirty="0">
                <a:solidFill>
                  <a:srgbClr val="5E217D"/>
                </a:solidFill>
                <a:latin typeface="+mn-ea"/>
              </a:endParaRPr>
            </a:p>
          </p:txBody>
        </p:sp>
      </p:grpSp>
      <p:sp>
        <p:nvSpPr>
          <p:cNvPr id="44" name="슬라이드 번호 개체 틀 43">
            <a:extLst>
              <a:ext uri="{FF2B5EF4-FFF2-40B4-BE49-F238E27FC236}">
                <a16:creationId xmlns:a16="http://schemas.microsoft.com/office/drawing/2014/main" id="{F201D2DE-79D5-78C5-5F1F-CBE6239A9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2</a:t>
            </a:fld>
            <a:r>
              <a:rPr lang="ko-KR" altLang="en-US"/>
              <a:t> </a:t>
            </a:r>
            <a:r>
              <a:rPr lang="en-US" altLang="ko-KR"/>
              <a:t>/ 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400387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6C01B5C4-8E59-A2B3-4BE9-2158601A5B54}"/>
              </a:ext>
            </a:extLst>
          </p:cNvPr>
          <p:cNvSpPr txBox="1"/>
          <p:nvPr/>
        </p:nvSpPr>
        <p:spPr>
          <a:xfrm>
            <a:off x="660530" y="1001781"/>
            <a:ext cx="10974479" cy="7954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전형적인 </a:t>
            </a:r>
            <a:r>
              <a:rPr lang="ko-KR" altLang="en-US" sz="1600" dirty="0" err="1">
                <a:latin typeface="+mn-ea"/>
              </a:rPr>
              <a:t>합성곱</a:t>
            </a:r>
            <a:r>
              <a:rPr lang="ko-KR" altLang="en-US" sz="1600" dirty="0">
                <a:latin typeface="+mn-ea"/>
              </a:rPr>
              <a:t> 신경망의 구조는 </a:t>
            </a:r>
            <a:r>
              <a:rPr lang="ko-KR" altLang="en-US" sz="1600" dirty="0" err="1">
                <a:solidFill>
                  <a:srgbClr val="5E217D"/>
                </a:solidFill>
                <a:latin typeface="+mn-ea"/>
              </a:rPr>
              <a:t>합성곱</a:t>
            </a:r>
            <a:r>
              <a:rPr lang="ko-KR" altLang="en-US" sz="1600" dirty="0">
                <a:solidFill>
                  <a:srgbClr val="5E217D"/>
                </a:solidFill>
                <a:latin typeface="+mn-ea"/>
              </a:rPr>
              <a:t> 층으로 이미지에서 특징을 감지한 후 밀집층으로 클래스에 따른 분류 확률을 계산</a:t>
            </a:r>
            <a:endParaRPr lang="en-US" altLang="ko-KR" sz="1600" dirty="0">
              <a:solidFill>
                <a:srgbClr val="5E217D"/>
              </a:solidFill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err="1">
                <a:latin typeface="+mn-ea"/>
              </a:rPr>
              <a:t>케라스의</a:t>
            </a:r>
            <a:r>
              <a:rPr lang="ko-KR" altLang="en-US" sz="1600" dirty="0">
                <a:latin typeface="+mn-ea"/>
              </a:rPr>
              <a:t> </a:t>
            </a:r>
            <a:r>
              <a:rPr lang="en-US" altLang="ko-KR" sz="1600" dirty="0">
                <a:latin typeface="+mj-ea"/>
                <a:ea typeface="+mj-ea"/>
              </a:rPr>
              <a:t>Sequential </a:t>
            </a:r>
            <a:r>
              <a:rPr lang="ko-KR" altLang="en-US" sz="1600" dirty="0">
                <a:latin typeface="+mn-ea"/>
              </a:rPr>
              <a:t>클래스를 사용해 순서대로 이 구조를 정의</a:t>
            </a:r>
            <a:endParaRPr lang="en-US" altLang="ko-KR" sz="1600" dirty="0">
              <a:latin typeface="+mn-e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B631AF7-0E2D-8D77-A586-89BD9B283A7D}"/>
              </a:ext>
            </a:extLst>
          </p:cNvPr>
          <p:cNvSpPr txBox="1"/>
          <p:nvPr/>
        </p:nvSpPr>
        <p:spPr>
          <a:xfrm>
            <a:off x="192228" y="100159"/>
            <a:ext cx="43797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+mj-ea"/>
                <a:ea typeface="+mj-ea"/>
              </a:rPr>
              <a:t>2. </a:t>
            </a:r>
            <a:r>
              <a:rPr lang="ko-KR" altLang="en-US" sz="3200" dirty="0" err="1">
                <a:latin typeface="+mj-ea"/>
                <a:ea typeface="+mj-ea"/>
              </a:rPr>
              <a:t>합성곱</a:t>
            </a:r>
            <a:r>
              <a:rPr lang="ko-KR" altLang="en-US" sz="3200" dirty="0">
                <a:latin typeface="+mj-ea"/>
                <a:ea typeface="+mj-ea"/>
              </a:rPr>
              <a:t> 신경망 만들기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C5A3900-E048-ED55-2EE4-C850D7F30EB6}"/>
              </a:ext>
            </a:extLst>
          </p:cNvPr>
          <p:cNvSpPr txBox="1"/>
          <p:nvPr/>
        </p:nvSpPr>
        <p:spPr>
          <a:xfrm>
            <a:off x="1106226" y="1909239"/>
            <a:ext cx="9934130" cy="523220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400" b="0" dirty="0">
                <a:solidFill>
                  <a:srgbClr val="CBE7F2"/>
                </a:solidFill>
                <a:effectLst/>
                <a:latin typeface="+mj-lt"/>
              </a:rPr>
              <a:t>model</a:t>
            </a:r>
            <a:r>
              <a:rPr lang="en-US" altLang="ko-KR" sz="1400" b="0" dirty="0">
                <a:solidFill>
                  <a:srgbClr val="F8F8F2"/>
                </a:solidFill>
                <a:effectLst/>
                <a:latin typeface="+mj-lt"/>
              </a:rPr>
              <a:t> </a:t>
            </a:r>
            <a:r>
              <a:rPr lang="en-US" altLang="ko-KR" sz="1400" b="0" dirty="0">
                <a:solidFill>
                  <a:srgbClr val="FFFFFF"/>
                </a:solidFill>
                <a:effectLst/>
                <a:latin typeface="+mj-lt"/>
              </a:rPr>
              <a:t>=</a:t>
            </a:r>
            <a:r>
              <a:rPr lang="en-US" altLang="ko-KR" sz="1400" b="0" dirty="0">
                <a:solidFill>
                  <a:srgbClr val="F8F8F2"/>
                </a:solidFill>
                <a:effectLst/>
                <a:latin typeface="+mj-lt"/>
              </a:rPr>
              <a:t> </a:t>
            </a:r>
            <a:r>
              <a:rPr lang="en-US" altLang="ko-KR" sz="1400" b="0" dirty="0" err="1">
                <a:solidFill>
                  <a:srgbClr val="CBE7F2"/>
                </a:solidFill>
                <a:effectLst/>
                <a:latin typeface="+mj-lt"/>
              </a:rPr>
              <a:t>keras.Sequential</a:t>
            </a:r>
            <a:r>
              <a:rPr lang="en-US" altLang="ko-KR" sz="1400" b="0" dirty="0">
                <a:solidFill>
                  <a:srgbClr val="F8F8F2"/>
                </a:solidFill>
                <a:effectLst/>
                <a:latin typeface="+mj-lt"/>
              </a:rPr>
              <a:t>()</a:t>
            </a:r>
          </a:p>
          <a:p>
            <a:r>
              <a:rPr lang="en-US" altLang="ko-KR" sz="1400" b="0" dirty="0" err="1">
                <a:solidFill>
                  <a:srgbClr val="CBE7F2"/>
                </a:solidFill>
                <a:effectLst/>
                <a:latin typeface="+mj-lt"/>
              </a:rPr>
              <a:t>model.add</a:t>
            </a:r>
            <a:r>
              <a:rPr lang="en-US" altLang="ko-KR" sz="1400" b="0" dirty="0">
                <a:solidFill>
                  <a:srgbClr val="F8F8F2"/>
                </a:solidFill>
                <a:effectLst/>
                <a:latin typeface="+mj-lt"/>
              </a:rPr>
              <a:t>(</a:t>
            </a:r>
            <a:r>
              <a:rPr lang="en-US" altLang="ko-KR" sz="1400" b="0" dirty="0">
                <a:solidFill>
                  <a:srgbClr val="4EC9B0"/>
                </a:solidFill>
                <a:effectLst/>
                <a:latin typeface="+mj-lt"/>
              </a:rPr>
              <a:t>keras.layers.Conv2D</a:t>
            </a:r>
            <a:r>
              <a:rPr lang="en-US" altLang="ko-KR" sz="1400" b="0" dirty="0">
                <a:solidFill>
                  <a:srgbClr val="F8F8F2"/>
                </a:solidFill>
                <a:effectLst/>
                <a:latin typeface="+mj-lt"/>
              </a:rPr>
              <a:t>(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+mj-lt"/>
              </a:rPr>
              <a:t>32</a:t>
            </a:r>
            <a:r>
              <a:rPr lang="en-US" altLang="ko-KR" sz="1400" b="0" dirty="0">
                <a:solidFill>
                  <a:srgbClr val="F8F8F2"/>
                </a:solidFill>
                <a:effectLst/>
                <a:latin typeface="+mj-lt"/>
              </a:rPr>
              <a:t>, 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+mj-lt"/>
              </a:rPr>
              <a:t>kernel_size</a:t>
            </a:r>
            <a:r>
              <a:rPr lang="en-US" altLang="ko-KR" sz="1400" b="0" dirty="0">
                <a:solidFill>
                  <a:srgbClr val="FFFFFF"/>
                </a:solidFill>
                <a:effectLst/>
                <a:latin typeface="+mj-lt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+mj-lt"/>
              </a:rPr>
              <a:t>3</a:t>
            </a:r>
            <a:r>
              <a:rPr lang="en-US" altLang="ko-KR" sz="1400" b="0" dirty="0">
                <a:solidFill>
                  <a:srgbClr val="F8F8F2"/>
                </a:solidFill>
                <a:effectLst/>
                <a:latin typeface="+mj-lt"/>
              </a:rPr>
              <a:t>,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+mj-lt"/>
              </a:rPr>
              <a:t>activation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+mj-lt"/>
              </a:rPr>
              <a:t>='</a:t>
            </a:r>
            <a:r>
              <a:rPr lang="en-US" altLang="ko-KR" sz="1400" b="0" dirty="0" err="1">
                <a:solidFill>
                  <a:srgbClr val="CE9178"/>
                </a:solidFill>
                <a:effectLst/>
                <a:latin typeface="+mj-lt"/>
              </a:rPr>
              <a:t>relu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+mj-lt"/>
              </a:rPr>
              <a:t>'</a:t>
            </a:r>
            <a:r>
              <a:rPr lang="en-US" altLang="ko-KR" sz="1400" b="0" dirty="0">
                <a:solidFill>
                  <a:srgbClr val="F8F8F2"/>
                </a:solidFill>
                <a:effectLst/>
                <a:latin typeface="+mj-lt"/>
              </a:rPr>
              <a:t>,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+mj-lt"/>
              </a:rPr>
              <a:t>padding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+mj-lt"/>
              </a:rPr>
              <a:t>='same'</a:t>
            </a:r>
            <a:r>
              <a:rPr lang="en-US" altLang="ko-KR" sz="1400" b="0" dirty="0">
                <a:solidFill>
                  <a:srgbClr val="F8F8F2"/>
                </a:solidFill>
                <a:effectLst/>
                <a:latin typeface="+mj-lt"/>
              </a:rPr>
              <a:t>, 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+mj-lt"/>
              </a:rPr>
              <a:t>input_shape</a:t>
            </a:r>
            <a:r>
              <a:rPr lang="en-US" altLang="ko-KR" sz="1400" b="0" dirty="0">
                <a:solidFill>
                  <a:srgbClr val="FFFFFF"/>
                </a:solidFill>
                <a:effectLst/>
                <a:latin typeface="+mj-lt"/>
              </a:rPr>
              <a:t>=(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+mj-lt"/>
              </a:rPr>
              <a:t>28, 28, 1</a:t>
            </a:r>
            <a:r>
              <a:rPr lang="en-US" altLang="ko-KR" sz="1400" b="0" dirty="0">
                <a:solidFill>
                  <a:srgbClr val="F8F8F2"/>
                </a:solidFill>
                <a:effectLst/>
                <a:latin typeface="+mj-lt"/>
              </a:rPr>
              <a:t>)))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323E6D5-5D54-21CF-3104-A7BD8CDA8888}"/>
              </a:ext>
            </a:extLst>
          </p:cNvPr>
          <p:cNvSpPr txBox="1"/>
          <p:nvPr/>
        </p:nvSpPr>
        <p:spPr>
          <a:xfrm>
            <a:off x="1019476" y="2488354"/>
            <a:ext cx="7431843" cy="3427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+mn-ea"/>
              </a:rPr>
              <a:t>앞서 </a:t>
            </a:r>
            <a:r>
              <a:rPr lang="ko-KR" altLang="en-US" sz="1200" dirty="0">
                <a:latin typeface="+mn-ea"/>
              </a:rPr>
              <a:t>패션 </a:t>
            </a:r>
            <a:r>
              <a:rPr lang="en-US" altLang="ko-KR" sz="1200" dirty="0">
                <a:latin typeface="+mn-ea"/>
              </a:rPr>
              <a:t>MNIST </a:t>
            </a:r>
            <a:r>
              <a:rPr lang="ko-KR" altLang="en-US" sz="1200" dirty="0">
                <a:latin typeface="+mn-ea"/>
              </a:rPr>
              <a:t>이미지를 </a:t>
            </a:r>
            <a:r>
              <a:rPr lang="en-US" altLang="ko-KR" sz="1200" dirty="0">
                <a:latin typeface="+mn-ea"/>
              </a:rPr>
              <a:t>(28, 28)</a:t>
            </a:r>
            <a:r>
              <a:rPr lang="ko-KR" altLang="en-US" sz="1200" dirty="0">
                <a:latin typeface="+mn-ea"/>
              </a:rPr>
              <a:t>에서 </a:t>
            </a:r>
            <a:r>
              <a:rPr lang="en-US" altLang="ko-KR" sz="1200" dirty="0">
                <a:latin typeface="+mn-ea"/>
              </a:rPr>
              <a:t>(28, 28, 1)</a:t>
            </a:r>
            <a:r>
              <a:rPr lang="ko-KR" altLang="en-US" sz="1200" dirty="0">
                <a:latin typeface="+mn-ea"/>
              </a:rPr>
              <a:t>로 변경한 값을 </a:t>
            </a:r>
            <a:r>
              <a:rPr lang="en-US" altLang="ko-KR" sz="1200" dirty="0" err="1">
                <a:latin typeface="+mn-ea"/>
              </a:rPr>
              <a:t>input_shape</a:t>
            </a:r>
            <a:r>
              <a:rPr lang="en-US" altLang="ko-KR" sz="1200" dirty="0">
                <a:latin typeface="+mn-ea"/>
              </a:rPr>
              <a:t> </a:t>
            </a:r>
            <a:r>
              <a:rPr lang="ko-KR" altLang="en-US" sz="1200" dirty="0">
                <a:latin typeface="+mn-ea"/>
              </a:rPr>
              <a:t>매개변수 값으로 지정</a:t>
            </a:r>
            <a:endParaRPr lang="en-US" altLang="ko-KR" sz="1200" dirty="0"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3256E0-22AE-CBC1-C88A-2B294C0248BD}"/>
              </a:ext>
            </a:extLst>
          </p:cNvPr>
          <p:cNvSpPr txBox="1"/>
          <p:nvPr/>
        </p:nvSpPr>
        <p:spPr>
          <a:xfrm>
            <a:off x="660530" y="3612606"/>
            <a:ext cx="7622600" cy="7954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그 다음 </a:t>
            </a:r>
            <a:r>
              <a:rPr lang="ko-KR" altLang="en-US" sz="1600" dirty="0" err="1">
                <a:latin typeface="+mn-ea"/>
              </a:rPr>
              <a:t>풀링</a:t>
            </a:r>
            <a:r>
              <a:rPr lang="ko-KR" altLang="en-US" sz="1600" dirty="0">
                <a:latin typeface="+mn-ea"/>
              </a:rPr>
              <a:t> 층을 추가하는데 전형적인 </a:t>
            </a:r>
            <a:r>
              <a:rPr lang="ko-KR" altLang="en-US" sz="1600" dirty="0" err="1">
                <a:latin typeface="+mn-ea"/>
              </a:rPr>
              <a:t>풀링</a:t>
            </a:r>
            <a:r>
              <a:rPr lang="ko-KR" altLang="en-US" sz="1600" dirty="0">
                <a:latin typeface="+mn-ea"/>
              </a:rPr>
              <a:t> 크기인 </a:t>
            </a:r>
            <a:r>
              <a:rPr lang="en-US" altLang="ko-KR" sz="1600" dirty="0">
                <a:latin typeface="+mn-ea"/>
              </a:rPr>
              <a:t>(2, 2) </a:t>
            </a:r>
            <a:r>
              <a:rPr lang="ko-KR" altLang="en-US" sz="1600" dirty="0" err="1">
                <a:latin typeface="+mn-ea"/>
              </a:rPr>
              <a:t>풀링을</a:t>
            </a:r>
            <a:r>
              <a:rPr lang="ko-KR" altLang="en-US" sz="1600" dirty="0">
                <a:latin typeface="+mn-ea"/>
              </a:rPr>
              <a:t> 사용</a:t>
            </a:r>
            <a:endParaRPr lang="en-US" altLang="ko-KR" sz="16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+mn-ea"/>
              </a:rPr>
              <a:t>Conv2D </a:t>
            </a:r>
            <a:r>
              <a:rPr lang="ko-KR" altLang="en-US" sz="1600" dirty="0">
                <a:latin typeface="+mn-ea"/>
              </a:rPr>
              <a:t>클래스의 </a:t>
            </a:r>
            <a:r>
              <a:rPr lang="en-US" altLang="ko-KR" sz="1600" dirty="0" err="1">
                <a:latin typeface="+mn-ea"/>
              </a:rPr>
              <a:t>kernel_size</a:t>
            </a:r>
            <a:r>
              <a:rPr lang="ko-KR" altLang="en-US" sz="1600" dirty="0">
                <a:latin typeface="+mn-ea"/>
              </a:rPr>
              <a:t>처럼 가로세로 크기 같으면 정수 하나로 지정 가능</a:t>
            </a:r>
            <a:endParaRPr lang="en-US" altLang="ko-KR" sz="1600" dirty="0"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2D8000-23F0-3833-41DE-43400D797064}"/>
              </a:ext>
            </a:extLst>
          </p:cNvPr>
          <p:cNvSpPr txBox="1"/>
          <p:nvPr/>
        </p:nvSpPr>
        <p:spPr>
          <a:xfrm>
            <a:off x="1106226" y="4492627"/>
            <a:ext cx="9934130" cy="307777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400" b="0" dirty="0" err="1">
                <a:solidFill>
                  <a:srgbClr val="CBE7F2"/>
                </a:solidFill>
                <a:effectLst/>
                <a:latin typeface="+mj-lt"/>
              </a:rPr>
              <a:t>model.add</a:t>
            </a:r>
            <a:r>
              <a:rPr lang="en-US" altLang="ko-KR" sz="1400" b="0" dirty="0">
                <a:solidFill>
                  <a:srgbClr val="F8F8F2"/>
                </a:solidFill>
                <a:effectLst/>
                <a:latin typeface="+mj-lt"/>
              </a:rPr>
              <a:t>(</a:t>
            </a:r>
            <a:r>
              <a:rPr lang="en-US" altLang="ko-KR" sz="1400" b="0" dirty="0">
                <a:solidFill>
                  <a:srgbClr val="4EC9B0"/>
                </a:solidFill>
                <a:effectLst/>
                <a:latin typeface="+mj-lt"/>
              </a:rPr>
              <a:t>keras.layers.MaxPooling2D</a:t>
            </a:r>
            <a:r>
              <a:rPr lang="en-US" altLang="ko-KR" sz="1400" b="0" dirty="0">
                <a:solidFill>
                  <a:srgbClr val="F8F8F2"/>
                </a:solidFill>
                <a:effectLst/>
                <a:latin typeface="+mj-lt"/>
              </a:rPr>
              <a:t>(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+mj-lt"/>
              </a:rPr>
              <a:t>2</a:t>
            </a:r>
            <a:r>
              <a:rPr lang="en-US" altLang="ko-KR" sz="1400" b="0" dirty="0">
                <a:solidFill>
                  <a:srgbClr val="F8F8F2"/>
                </a:solidFill>
                <a:effectLst/>
                <a:latin typeface="+mj-lt"/>
              </a:rPr>
              <a:t>))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9438AB-AA1E-786B-1940-3C41FA13E824}"/>
              </a:ext>
            </a:extLst>
          </p:cNvPr>
          <p:cNvSpPr txBox="1"/>
          <p:nvPr/>
        </p:nvSpPr>
        <p:spPr>
          <a:xfrm>
            <a:off x="1019476" y="4855994"/>
            <a:ext cx="9004388" cy="8967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n-ea"/>
              </a:rPr>
              <a:t>패션 </a:t>
            </a:r>
            <a:r>
              <a:rPr lang="en-US" altLang="ko-KR" sz="1200" dirty="0">
                <a:latin typeface="+mn-ea"/>
              </a:rPr>
              <a:t>MNIST </a:t>
            </a:r>
            <a:r>
              <a:rPr lang="ko-KR" altLang="en-US" sz="1200" dirty="0">
                <a:latin typeface="+mn-ea"/>
              </a:rPr>
              <a:t>이미지가 </a:t>
            </a:r>
            <a:r>
              <a:rPr lang="en-US" altLang="ko-KR" sz="1200" dirty="0">
                <a:latin typeface="+mn-ea"/>
              </a:rPr>
              <a:t>(28, 28) </a:t>
            </a:r>
            <a:r>
              <a:rPr lang="ko-KR" altLang="en-US" sz="1200" dirty="0">
                <a:latin typeface="+mn-ea"/>
              </a:rPr>
              <a:t>크기에 세임 패딩을 적용했기 때문에 </a:t>
            </a:r>
            <a:r>
              <a:rPr lang="ko-KR" altLang="en-US" sz="1200" dirty="0" err="1">
                <a:latin typeface="+mn-ea"/>
              </a:rPr>
              <a:t>합성곱</a:t>
            </a:r>
            <a:r>
              <a:rPr lang="ko-KR" altLang="en-US" sz="1200" dirty="0">
                <a:latin typeface="+mn-ea"/>
              </a:rPr>
              <a:t> 층에서 출력된 특성 맵의 가로 세로 크기는 입력과 동일</a:t>
            </a:r>
            <a:endParaRPr lang="en-US" altLang="ko-KR" sz="12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+mn-ea"/>
              </a:rPr>
              <a:t>(2, 2) </a:t>
            </a:r>
            <a:r>
              <a:rPr lang="ko-KR" altLang="en-US" sz="1200" dirty="0" err="1">
                <a:latin typeface="+mn-ea"/>
              </a:rPr>
              <a:t>풀링을</a:t>
            </a:r>
            <a:r>
              <a:rPr lang="ko-KR" altLang="en-US" sz="1200" dirty="0">
                <a:latin typeface="+mn-ea"/>
              </a:rPr>
              <a:t> 적용했으므로 특성 맵의 크기는 절반으로 줄어듦</a:t>
            </a:r>
            <a:endParaRPr lang="en-US" altLang="ko-KR" sz="12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err="1">
                <a:latin typeface="+mn-ea"/>
              </a:rPr>
              <a:t>합성곱</a:t>
            </a:r>
            <a:r>
              <a:rPr lang="ko-KR" altLang="en-US" sz="1200" dirty="0">
                <a:latin typeface="+mn-ea"/>
              </a:rPr>
              <a:t> 층에서 </a:t>
            </a:r>
            <a:r>
              <a:rPr lang="en-US" altLang="ko-KR" sz="1200" dirty="0">
                <a:latin typeface="+mn-ea"/>
              </a:rPr>
              <a:t>32</a:t>
            </a:r>
            <a:r>
              <a:rPr lang="ko-KR" altLang="en-US" sz="1200" dirty="0">
                <a:latin typeface="+mn-ea"/>
              </a:rPr>
              <a:t>개의 필터를 사용했기 때문에 특성 맵의 깊이는 </a:t>
            </a:r>
            <a:r>
              <a:rPr lang="en-US" altLang="ko-KR" sz="1200" dirty="0">
                <a:latin typeface="+mn-ea"/>
              </a:rPr>
              <a:t>32</a:t>
            </a:r>
            <a:r>
              <a:rPr lang="ko-KR" altLang="en-US" sz="1200" dirty="0">
                <a:latin typeface="+mn-ea"/>
              </a:rPr>
              <a:t>로</a:t>
            </a:r>
            <a:r>
              <a:rPr lang="en-US" altLang="ko-KR" sz="1200" dirty="0">
                <a:latin typeface="+mn-ea"/>
              </a:rPr>
              <a:t> </a:t>
            </a:r>
            <a:r>
              <a:rPr lang="ko-KR" altLang="en-US" sz="1200" dirty="0">
                <a:solidFill>
                  <a:srgbClr val="5E217D"/>
                </a:solidFill>
                <a:latin typeface="+mn-ea"/>
              </a:rPr>
              <a:t>최대 </a:t>
            </a:r>
            <a:r>
              <a:rPr lang="ko-KR" altLang="en-US" sz="1200" dirty="0" err="1">
                <a:solidFill>
                  <a:srgbClr val="5E217D"/>
                </a:solidFill>
                <a:latin typeface="+mn-ea"/>
              </a:rPr>
              <a:t>풀링을</a:t>
            </a:r>
            <a:r>
              <a:rPr lang="ko-KR" altLang="en-US" sz="1200" dirty="0">
                <a:solidFill>
                  <a:srgbClr val="5E217D"/>
                </a:solidFill>
                <a:latin typeface="+mn-ea"/>
              </a:rPr>
              <a:t> 통과한 특성 맵의 크기는 </a:t>
            </a:r>
            <a:r>
              <a:rPr lang="en-US" altLang="ko-KR" sz="1200" dirty="0">
                <a:solidFill>
                  <a:srgbClr val="5E217D"/>
                </a:solidFill>
                <a:latin typeface="+mj-ea"/>
                <a:ea typeface="+mj-ea"/>
              </a:rPr>
              <a:t>(14, 14, 32)</a:t>
            </a:r>
            <a:r>
              <a:rPr lang="ko-KR" altLang="en-US" sz="1200" dirty="0">
                <a:latin typeface="+mn-ea"/>
              </a:rPr>
              <a:t>임</a:t>
            </a:r>
            <a:endParaRPr lang="en-US" altLang="ko-KR" sz="1200" dirty="0">
              <a:latin typeface="+mn-ea"/>
            </a:endParaRPr>
          </a:p>
        </p:txBody>
      </p:sp>
      <p:sp>
        <p:nvSpPr>
          <p:cNvPr id="22" name="슬라이드 번호 개체 틀 21">
            <a:extLst>
              <a:ext uri="{FF2B5EF4-FFF2-40B4-BE49-F238E27FC236}">
                <a16:creationId xmlns:a16="http://schemas.microsoft.com/office/drawing/2014/main" id="{3AD3C7D7-4EFA-07F2-9DCC-04A82CF032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3</a:t>
            </a:fld>
            <a:r>
              <a:rPr lang="ko-KR" altLang="en-US"/>
              <a:t> </a:t>
            </a:r>
            <a:r>
              <a:rPr lang="en-US" altLang="ko-KR"/>
              <a:t>/ 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277390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6C01B5C4-8E59-A2B3-4BE9-2158601A5B54}"/>
              </a:ext>
            </a:extLst>
          </p:cNvPr>
          <p:cNvSpPr txBox="1"/>
          <p:nvPr/>
        </p:nvSpPr>
        <p:spPr>
          <a:xfrm>
            <a:off x="660530" y="1001781"/>
            <a:ext cx="6938118" cy="4261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두 번째</a:t>
            </a:r>
            <a:r>
              <a:rPr lang="en-US" altLang="ko-KR" sz="1600" dirty="0">
                <a:latin typeface="+mn-ea"/>
              </a:rPr>
              <a:t> </a:t>
            </a:r>
            <a:r>
              <a:rPr lang="ko-KR" altLang="en-US" sz="1600" dirty="0" err="1">
                <a:latin typeface="+mn-ea"/>
              </a:rPr>
              <a:t>합성곱</a:t>
            </a:r>
            <a:r>
              <a:rPr lang="en-US" altLang="ko-KR" sz="1600" dirty="0">
                <a:latin typeface="+mn-ea"/>
              </a:rPr>
              <a:t>-</a:t>
            </a:r>
            <a:r>
              <a:rPr lang="ko-KR" altLang="en-US" sz="1600" dirty="0" err="1">
                <a:latin typeface="+mn-ea"/>
              </a:rPr>
              <a:t>풀링</a:t>
            </a:r>
            <a:r>
              <a:rPr lang="ko-KR" altLang="en-US" sz="1600" dirty="0">
                <a:latin typeface="+mn-ea"/>
              </a:rPr>
              <a:t> 층을 추가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>
                <a:latin typeface="+mn-ea"/>
              </a:rPr>
              <a:t>이전 </a:t>
            </a:r>
            <a:r>
              <a:rPr lang="ko-KR" altLang="en-US" sz="1600" dirty="0" err="1">
                <a:latin typeface="+mn-ea"/>
              </a:rPr>
              <a:t>풀링</a:t>
            </a:r>
            <a:r>
              <a:rPr lang="ko-KR" altLang="en-US" sz="1600" dirty="0">
                <a:latin typeface="+mn-ea"/>
              </a:rPr>
              <a:t> 층보다 필터의 수가 </a:t>
            </a:r>
            <a:r>
              <a:rPr lang="en-US" altLang="ko-KR" sz="1600" dirty="0">
                <a:latin typeface="+mn-ea"/>
              </a:rPr>
              <a:t>64</a:t>
            </a:r>
            <a:r>
              <a:rPr lang="ko-KR" altLang="en-US" sz="1600" dirty="0">
                <a:latin typeface="+mn-ea"/>
              </a:rPr>
              <a:t>로 늘어남</a:t>
            </a:r>
            <a:endParaRPr lang="en-US" altLang="ko-KR" sz="1600" dirty="0">
              <a:latin typeface="+mn-e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B631AF7-0E2D-8D77-A586-89BD9B283A7D}"/>
              </a:ext>
            </a:extLst>
          </p:cNvPr>
          <p:cNvSpPr txBox="1"/>
          <p:nvPr/>
        </p:nvSpPr>
        <p:spPr>
          <a:xfrm>
            <a:off x="192228" y="100159"/>
            <a:ext cx="43797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+mj-ea"/>
                <a:ea typeface="+mj-ea"/>
              </a:rPr>
              <a:t>2. </a:t>
            </a:r>
            <a:r>
              <a:rPr lang="ko-KR" altLang="en-US" sz="3200" dirty="0" err="1">
                <a:latin typeface="+mj-ea"/>
                <a:ea typeface="+mj-ea"/>
              </a:rPr>
              <a:t>합성곱</a:t>
            </a:r>
            <a:r>
              <a:rPr lang="ko-KR" altLang="en-US" sz="3200" dirty="0">
                <a:latin typeface="+mj-ea"/>
                <a:ea typeface="+mj-ea"/>
              </a:rPr>
              <a:t> 신경망 만들기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C5A3900-E048-ED55-2EE4-C850D7F30EB6}"/>
              </a:ext>
            </a:extLst>
          </p:cNvPr>
          <p:cNvSpPr txBox="1"/>
          <p:nvPr/>
        </p:nvSpPr>
        <p:spPr>
          <a:xfrm>
            <a:off x="1106226" y="1490139"/>
            <a:ext cx="9389058" cy="523220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400" b="0" dirty="0" err="1">
                <a:solidFill>
                  <a:srgbClr val="CBE7F2"/>
                </a:solidFill>
                <a:effectLst/>
              </a:rPr>
              <a:t>model.add</a:t>
            </a:r>
            <a:r>
              <a:rPr lang="en-US" altLang="ko-KR" sz="1400" b="0" dirty="0">
                <a:solidFill>
                  <a:srgbClr val="F8F8F2"/>
                </a:solidFill>
                <a:effectLst/>
              </a:rPr>
              <a:t>(</a:t>
            </a:r>
            <a:r>
              <a:rPr lang="en-US" altLang="ko-KR" sz="1400" b="0" dirty="0">
                <a:solidFill>
                  <a:srgbClr val="4EC9B0"/>
                </a:solidFill>
                <a:effectLst/>
              </a:rPr>
              <a:t>keras.layers.Conv2D</a:t>
            </a:r>
            <a:r>
              <a:rPr lang="en-US" altLang="ko-KR" sz="1400" b="0" dirty="0">
                <a:solidFill>
                  <a:srgbClr val="F8F8F2"/>
                </a:solidFill>
                <a:effectLst/>
              </a:rPr>
              <a:t>(</a:t>
            </a:r>
            <a:r>
              <a:rPr lang="en-US" altLang="ko-KR" sz="1400" b="0" dirty="0">
                <a:solidFill>
                  <a:srgbClr val="CE9178"/>
                </a:solidFill>
                <a:effectLst/>
              </a:rPr>
              <a:t>64</a:t>
            </a:r>
            <a:r>
              <a:rPr lang="en-US" altLang="ko-KR" sz="1400" b="0" dirty="0">
                <a:solidFill>
                  <a:srgbClr val="F8F8F2"/>
                </a:solidFill>
                <a:effectLst/>
              </a:rPr>
              <a:t>, </a:t>
            </a:r>
            <a:r>
              <a:rPr lang="en-US" altLang="ko-KR" sz="1400" b="0" dirty="0" err="1">
                <a:solidFill>
                  <a:srgbClr val="CBE7F2"/>
                </a:solidFill>
                <a:effectLst/>
              </a:rPr>
              <a:t>kernel_size</a:t>
            </a:r>
            <a:r>
              <a:rPr lang="en-US" altLang="ko-KR" sz="1400" b="0" dirty="0">
                <a:solidFill>
                  <a:srgbClr val="FFFFFF"/>
                </a:solidFill>
                <a:effectLst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</a:rPr>
              <a:t>3</a:t>
            </a:r>
            <a:r>
              <a:rPr lang="en-US" altLang="ko-KR" sz="1400" b="0" dirty="0">
                <a:solidFill>
                  <a:srgbClr val="F8F8F2"/>
                </a:solidFill>
                <a:effectLst/>
              </a:rPr>
              <a:t>, </a:t>
            </a:r>
            <a:r>
              <a:rPr lang="en-US" altLang="ko-KR" sz="1400" b="0" dirty="0">
                <a:solidFill>
                  <a:srgbClr val="CBE7F2"/>
                </a:solidFill>
                <a:effectLst/>
              </a:rPr>
              <a:t>activation</a:t>
            </a:r>
            <a:r>
              <a:rPr lang="en-US" altLang="ko-KR" sz="1400" b="0" dirty="0">
                <a:solidFill>
                  <a:srgbClr val="FFFFFF"/>
                </a:solidFill>
                <a:effectLst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</a:rPr>
              <a:t>'</a:t>
            </a:r>
            <a:r>
              <a:rPr lang="en-US" altLang="ko-KR" sz="1400" b="0" dirty="0" err="1">
                <a:solidFill>
                  <a:srgbClr val="CE9178"/>
                </a:solidFill>
                <a:effectLst/>
              </a:rPr>
              <a:t>relu</a:t>
            </a:r>
            <a:r>
              <a:rPr lang="en-US" altLang="ko-KR" sz="1400" b="0" dirty="0">
                <a:solidFill>
                  <a:srgbClr val="CE9178"/>
                </a:solidFill>
                <a:effectLst/>
              </a:rPr>
              <a:t>'</a:t>
            </a:r>
            <a:r>
              <a:rPr lang="en-US" altLang="ko-KR" sz="1400" b="0" dirty="0">
                <a:solidFill>
                  <a:srgbClr val="F8F8F2"/>
                </a:solidFill>
                <a:effectLst/>
              </a:rPr>
              <a:t>, </a:t>
            </a:r>
            <a:r>
              <a:rPr lang="en-US" altLang="ko-KR" sz="1400" b="0" dirty="0">
                <a:solidFill>
                  <a:srgbClr val="CBE7F2"/>
                </a:solidFill>
                <a:effectLst/>
              </a:rPr>
              <a:t>padding</a:t>
            </a:r>
            <a:r>
              <a:rPr lang="en-US" altLang="ko-KR" sz="1400" b="0" dirty="0">
                <a:solidFill>
                  <a:srgbClr val="FFFFFF"/>
                </a:solidFill>
                <a:effectLst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</a:rPr>
              <a:t>'same'</a:t>
            </a:r>
            <a:r>
              <a:rPr lang="en-US" altLang="ko-KR" sz="1400" b="0" dirty="0">
                <a:solidFill>
                  <a:srgbClr val="F8F8F2"/>
                </a:solidFill>
                <a:effectLst/>
              </a:rPr>
              <a:t>))</a:t>
            </a:r>
          </a:p>
          <a:p>
            <a:r>
              <a:rPr lang="en-US" altLang="ko-KR" sz="1400" b="0" dirty="0" err="1">
                <a:solidFill>
                  <a:srgbClr val="CBE7F2"/>
                </a:solidFill>
                <a:effectLst/>
              </a:rPr>
              <a:t>model.add</a:t>
            </a:r>
            <a:r>
              <a:rPr lang="en-US" altLang="ko-KR" sz="1400" b="0" dirty="0">
                <a:solidFill>
                  <a:srgbClr val="F8F8F2"/>
                </a:solidFill>
                <a:effectLst/>
              </a:rPr>
              <a:t>(</a:t>
            </a:r>
            <a:r>
              <a:rPr lang="en-US" altLang="ko-KR" sz="1400" b="0" dirty="0">
                <a:solidFill>
                  <a:srgbClr val="4EC9B0"/>
                </a:solidFill>
                <a:effectLst/>
              </a:rPr>
              <a:t>keras.layers.MaxPooling2D</a:t>
            </a:r>
            <a:r>
              <a:rPr lang="en-US" altLang="ko-KR" sz="1400" b="0" dirty="0">
                <a:solidFill>
                  <a:srgbClr val="F8F8F2"/>
                </a:solidFill>
                <a:effectLst/>
              </a:rPr>
              <a:t>(</a:t>
            </a:r>
            <a:r>
              <a:rPr lang="en-US" altLang="ko-KR" sz="1400" b="0" dirty="0">
                <a:solidFill>
                  <a:srgbClr val="CE9178"/>
                </a:solidFill>
                <a:effectLst/>
              </a:rPr>
              <a:t>2</a:t>
            </a:r>
            <a:r>
              <a:rPr lang="en-US" altLang="ko-KR" sz="1400" b="0" dirty="0">
                <a:solidFill>
                  <a:srgbClr val="F8F8F2"/>
                </a:solidFill>
                <a:effectLst/>
              </a:rPr>
              <a:t>))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323E6D5-5D54-21CF-3104-A7BD8CDA8888}"/>
              </a:ext>
            </a:extLst>
          </p:cNvPr>
          <p:cNvSpPr txBox="1"/>
          <p:nvPr/>
        </p:nvSpPr>
        <p:spPr>
          <a:xfrm>
            <a:off x="1019476" y="2061634"/>
            <a:ext cx="8340745" cy="619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n-ea"/>
              </a:rPr>
              <a:t>이 </a:t>
            </a:r>
            <a:r>
              <a:rPr lang="ko-KR" altLang="en-US" sz="1200" dirty="0" err="1">
                <a:latin typeface="+mn-ea"/>
              </a:rPr>
              <a:t>합성곱</a:t>
            </a:r>
            <a:r>
              <a:rPr lang="ko-KR" altLang="en-US" sz="1200" dirty="0">
                <a:latin typeface="+mn-ea"/>
              </a:rPr>
              <a:t> 층은 세임 패딩을 사용하므로 입력의 가로 세로 크기는 동일하고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>
                <a:latin typeface="+mn-ea"/>
              </a:rPr>
              <a:t>이어지는 </a:t>
            </a:r>
            <a:r>
              <a:rPr lang="ko-KR" altLang="en-US" sz="1200" dirty="0" err="1">
                <a:latin typeface="+mn-ea"/>
              </a:rPr>
              <a:t>풀링</a:t>
            </a:r>
            <a:r>
              <a:rPr lang="ko-KR" altLang="en-US" sz="1200" dirty="0">
                <a:latin typeface="+mn-ea"/>
              </a:rPr>
              <a:t> 층에서 이 크기를 절반으로 줄임</a:t>
            </a:r>
            <a:endParaRPr lang="en-US" altLang="ko-KR" sz="12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+mn-ea"/>
              </a:rPr>
              <a:t>64</a:t>
            </a:r>
            <a:r>
              <a:rPr lang="ko-KR" altLang="en-US" sz="1200" dirty="0">
                <a:latin typeface="+mn-ea"/>
              </a:rPr>
              <a:t>개의 필터를 사용했으므로 최종적으로 만들어지는 특성 맵의 크기는 </a:t>
            </a:r>
            <a:r>
              <a:rPr lang="en-US" altLang="ko-KR" sz="1200" dirty="0">
                <a:latin typeface="+mj-ea"/>
                <a:ea typeface="+mj-ea"/>
              </a:rPr>
              <a:t>(7, 7, 64)</a:t>
            </a:r>
            <a:r>
              <a:rPr lang="ko-KR" altLang="en-US" sz="1200" dirty="0">
                <a:latin typeface="+mn-ea"/>
              </a:rPr>
              <a:t>임</a:t>
            </a:r>
            <a:endParaRPr lang="en-US" altLang="ko-KR" sz="1200" dirty="0"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3256E0-22AE-CBC1-C88A-2B294C0248BD}"/>
              </a:ext>
            </a:extLst>
          </p:cNvPr>
          <p:cNvSpPr txBox="1"/>
          <p:nvPr/>
        </p:nvSpPr>
        <p:spPr>
          <a:xfrm>
            <a:off x="660530" y="3102066"/>
            <a:ext cx="9422772" cy="11648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solidFill>
                  <a:srgbClr val="5E217D"/>
                </a:solidFill>
                <a:latin typeface="+mn-ea"/>
              </a:rPr>
              <a:t>마지막에 </a:t>
            </a:r>
            <a:r>
              <a:rPr lang="en-US" altLang="ko-KR" sz="1600" dirty="0">
                <a:solidFill>
                  <a:srgbClr val="5E217D"/>
                </a:solidFill>
                <a:latin typeface="+mn-ea"/>
              </a:rPr>
              <a:t>10</a:t>
            </a:r>
            <a:r>
              <a:rPr lang="ko-KR" altLang="en-US" sz="1600" dirty="0">
                <a:solidFill>
                  <a:srgbClr val="5E217D"/>
                </a:solidFill>
                <a:latin typeface="+mn-ea"/>
              </a:rPr>
              <a:t>개의 뉴런을 가진 </a:t>
            </a:r>
            <a:r>
              <a:rPr lang="en-US" altLang="ko-KR" sz="1600" dirty="0">
                <a:solidFill>
                  <a:srgbClr val="5E217D"/>
                </a:solidFill>
                <a:latin typeface="+mn-ea"/>
              </a:rPr>
              <a:t>(</a:t>
            </a:r>
            <a:r>
              <a:rPr lang="ko-KR" altLang="en-US" sz="1600" dirty="0">
                <a:solidFill>
                  <a:srgbClr val="5E217D"/>
                </a:solidFill>
                <a:latin typeface="+mn-ea"/>
              </a:rPr>
              <a:t>밀집</a:t>
            </a:r>
            <a:r>
              <a:rPr lang="en-US" altLang="ko-KR" sz="1600" dirty="0">
                <a:solidFill>
                  <a:srgbClr val="5E217D"/>
                </a:solidFill>
                <a:latin typeface="+mn-ea"/>
              </a:rPr>
              <a:t>)</a:t>
            </a:r>
            <a:r>
              <a:rPr lang="ko-KR" altLang="en-US" sz="1600" dirty="0">
                <a:solidFill>
                  <a:srgbClr val="5E217D"/>
                </a:solidFill>
                <a:latin typeface="+mn-ea"/>
              </a:rPr>
              <a:t>출력층에서 확률을 계산하기 때문에 </a:t>
            </a:r>
            <a:r>
              <a:rPr lang="en-US" altLang="ko-KR" sz="1600" dirty="0">
                <a:solidFill>
                  <a:srgbClr val="5E217D"/>
                </a:solidFill>
                <a:latin typeface="+mn-ea"/>
              </a:rPr>
              <a:t>3</a:t>
            </a:r>
            <a:r>
              <a:rPr lang="ko-KR" altLang="en-US" sz="1600" dirty="0">
                <a:solidFill>
                  <a:srgbClr val="5E217D"/>
                </a:solidFill>
                <a:latin typeface="+mn-ea"/>
              </a:rPr>
              <a:t>차원 특성 </a:t>
            </a:r>
            <a:r>
              <a:rPr lang="ko-KR" altLang="en-US" sz="1600" dirty="0" err="1">
                <a:solidFill>
                  <a:srgbClr val="5E217D"/>
                </a:solidFill>
                <a:latin typeface="+mn-ea"/>
              </a:rPr>
              <a:t>맵을</a:t>
            </a:r>
            <a:r>
              <a:rPr lang="ko-KR" altLang="en-US" sz="1600" dirty="0">
                <a:solidFill>
                  <a:srgbClr val="5E217D"/>
                </a:solidFill>
                <a:latin typeface="+mn-ea"/>
              </a:rPr>
              <a:t> 일렬로 펼침</a:t>
            </a:r>
            <a:endParaRPr lang="en-US" altLang="ko-KR" sz="1600" dirty="0">
              <a:solidFill>
                <a:srgbClr val="5E217D"/>
              </a:solidFill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여기서는 특성 </a:t>
            </a:r>
            <a:r>
              <a:rPr lang="ko-KR" altLang="en-US" sz="1600" dirty="0" err="1">
                <a:latin typeface="+mn-ea"/>
              </a:rPr>
              <a:t>맵을</a:t>
            </a:r>
            <a:r>
              <a:rPr lang="ko-KR" altLang="en-US" sz="1600" dirty="0">
                <a:latin typeface="+mn-ea"/>
              </a:rPr>
              <a:t> 일렬로 펼쳐 바로 출력층에 전달하지 않고 중간에 하나의 밀집 은닉층을 하나 더 만듦</a:t>
            </a:r>
            <a:endParaRPr lang="en-US" altLang="ko-KR" sz="16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+mn-ea"/>
              </a:rPr>
              <a:t>Flatten</a:t>
            </a:r>
            <a:r>
              <a:rPr lang="ko-KR" altLang="en-US" sz="1600" dirty="0">
                <a:latin typeface="+mn-ea"/>
              </a:rPr>
              <a:t> 클래스 → </a:t>
            </a:r>
            <a:r>
              <a:rPr lang="en-US" altLang="ko-KR" sz="1600" dirty="0">
                <a:latin typeface="+mn-ea"/>
              </a:rPr>
              <a:t>Dense </a:t>
            </a:r>
            <a:r>
              <a:rPr lang="ko-KR" altLang="en-US" sz="1600" dirty="0" err="1">
                <a:latin typeface="+mn-ea"/>
              </a:rPr>
              <a:t>은닉층</a:t>
            </a:r>
            <a:r>
              <a:rPr lang="ko-KR" altLang="en-US" sz="1600" dirty="0">
                <a:latin typeface="+mn-ea"/>
              </a:rPr>
              <a:t> → </a:t>
            </a:r>
            <a:r>
              <a:rPr lang="en-US" altLang="ko-KR" sz="1600" dirty="0">
                <a:latin typeface="+mn-ea"/>
              </a:rPr>
              <a:t>Dense </a:t>
            </a:r>
            <a:r>
              <a:rPr lang="ko-KR" altLang="en-US" sz="1600" dirty="0" err="1">
                <a:latin typeface="+mn-ea"/>
              </a:rPr>
              <a:t>출력층</a:t>
            </a:r>
            <a:endParaRPr lang="en-US" altLang="ko-KR" sz="1600" dirty="0"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2D8000-23F0-3833-41DE-43400D797064}"/>
              </a:ext>
            </a:extLst>
          </p:cNvPr>
          <p:cNvSpPr txBox="1"/>
          <p:nvPr/>
        </p:nvSpPr>
        <p:spPr>
          <a:xfrm>
            <a:off x="1106226" y="4363087"/>
            <a:ext cx="9934130" cy="954107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400" b="0" dirty="0" err="1">
                <a:solidFill>
                  <a:srgbClr val="CBE7F2"/>
                </a:solidFill>
                <a:effectLst/>
              </a:rPr>
              <a:t>model.add</a:t>
            </a:r>
            <a:r>
              <a:rPr lang="en-US" altLang="ko-KR" sz="1400" b="0" dirty="0">
                <a:solidFill>
                  <a:srgbClr val="F8F8F2"/>
                </a:solidFill>
                <a:effectLst/>
              </a:rPr>
              <a:t>(</a:t>
            </a:r>
            <a:r>
              <a:rPr lang="en-US" altLang="ko-KR" sz="1400" b="0" dirty="0" err="1">
                <a:solidFill>
                  <a:srgbClr val="4EC9B0"/>
                </a:solidFill>
                <a:effectLst/>
              </a:rPr>
              <a:t>keras.layers.Flatten</a:t>
            </a:r>
            <a:r>
              <a:rPr lang="en-US" altLang="ko-KR" sz="1400" b="0" dirty="0">
                <a:solidFill>
                  <a:srgbClr val="F8F8F2"/>
                </a:solidFill>
                <a:effectLst/>
              </a:rPr>
              <a:t>())</a:t>
            </a:r>
          </a:p>
          <a:p>
            <a:r>
              <a:rPr lang="en-US" altLang="ko-KR" sz="1400" b="0" dirty="0" err="1">
                <a:solidFill>
                  <a:srgbClr val="CBE7F2"/>
                </a:solidFill>
                <a:effectLst/>
              </a:rPr>
              <a:t>model.add</a:t>
            </a:r>
            <a:r>
              <a:rPr lang="en-US" altLang="ko-KR" sz="1400" b="0" dirty="0">
                <a:solidFill>
                  <a:srgbClr val="F8F8F2"/>
                </a:solidFill>
                <a:effectLst/>
              </a:rPr>
              <a:t>(</a:t>
            </a:r>
            <a:r>
              <a:rPr lang="en-US" altLang="ko-KR" sz="1400" b="0" dirty="0" err="1">
                <a:solidFill>
                  <a:srgbClr val="4EC9B0"/>
                </a:solidFill>
                <a:effectLst/>
              </a:rPr>
              <a:t>keras.layers.Dense</a:t>
            </a:r>
            <a:r>
              <a:rPr lang="en-US" altLang="ko-KR" sz="1400" b="0" dirty="0">
                <a:solidFill>
                  <a:srgbClr val="F8F8F2"/>
                </a:solidFill>
                <a:effectLst/>
              </a:rPr>
              <a:t>(</a:t>
            </a:r>
            <a:r>
              <a:rPr lang="en-US" altLang="ko-KR" sz="1400" b="0" dirty="0">
                <a:solidFill>
                  <a:srgbClr val="CE9178"/>
                </a:solidFill>
                <a:effectLst/>
              </a:rPr>
              <a:t>100</a:t>
            </a:r>
            <a:r>
              <a:rPr lang="en-US" altLang="ko-KR" sz="1400" b="0" dirty="0">
                <a:solidFill>
                  <a:srgbClr val="F8F8F2"/>
                </a:solidFill>
                <a:effectLst/>
              </a:rPr>
              <a:t>, </a:t>
            </a:r>
            <a:r>
              <a:rPr lang="en-US" altLang="ko-KR" sz="1400" b="0" dirty="0">
                <a:solidFill>
                  <a:srgbClr val="CBE7F2"/>
                </a:solidFill>
                <a:effectLst/>
              </a:rPr>
              <a:t>activation</a:t>
            </a:r>
            <a:r>
              <a:rPr lang="en-US" altLang="ko-KR" sz="1400" b="0" dirty="0">
                <a:solidFill>
                  <a:srgbClr val="FFFFFF"/>
                </a:solidFill>
                <a:effectLst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</a:rPr>
              <a:t>'</a:t>
            </a:r>
            <a:r>
              <a:rPr lang="en-US" altLang="ko-KR" sz="1400" b="0" dirty="0" err="1">
                <a:solidFill>
                  <a:srgbClr val="CE9178"/>
                </a:solidFill>
                <a:effectLst/>
              </a:rPr>
              <a:t>relu</a:t>
            </a:r>
            <a:r>
              <a:rPr lang="en-US" altLang="ko-KR" sz="1400" b="0" dirty="0">
                <a:solidFill>
                  <a:srgbClr val="CE9178"/>
                </a:solidFill>
                <a:effectLst/>
              </a:rPr>
              <a:t>'</a:t>
            </a:r>
            <a:r>
              <a:rPr lang="en-US" altLang="ko-KR" sz="1400" b="0" dirty="0">
                <a:solidFill>
                  <a:srgbClr val="F8F8F2"/>
                </a:solidFill>
                <a:effectLst/>
              </a:rPr>
              <a:t>))</a:t>
            </a:r>
          </a:p>
          <a:p>
            <a:r>
              <a:rPr lang="en-US" altLang="ko-KR" sz="1400" b="0" dirty="0" err="1">
                <a:solidFill>
                  <a:srgbClr val="CBE7F2"/>
                </a:solidFill>
                <a:effectLst/>
              </a:rPr>
              <a:t>model.add</a:t>
            </a:r>
            <a:r>
              <a:rPr lang="en-US" altLang="ko-KR" sz="1400" b="0" dirty="0">
                <a:solidFill>
                  <a:srgbClr val="F8F8F2"/>
                </a:solidFill>
                <a:effectLst/>
              </a:rPr>
              <a:t>(</a:t>
            </a:r>
            <a:r>
              <a:rPr lang="en-US" altLang="ko-KR" sz="1400" b="0" dirty="0" err="1">
                <a:solidFill>
                  <a:srgbClr val="4EC9B0"/>
                </a:solidFill>
                <a:effectLst/>
              </a:rPr>
              <a:t>keras.layers.Dropout</a:t>
            </a:r>
            <a:r>
              <a:rPr lang="en-US" altLang="ko-KR" sz="1400" b="0" dirty="0">
                <a:solidFill>
                  <a:srgbClr val="F8F8F2"/>
                </a:solidFill>
                <a:effectLst/>
              </a:rPr>
              <a:t>(</a:t>
            </a:r>
            <a:r>
              <a:rPr lang="en-US" altLang="ko-KR" sz="1400" b="0" dirty="0">
                <a:solidFill>
                  <a:srgbClr val="CE9178"/>
                </a:solidFill>
                <a:effectLst/>
              </a:rPr>
              <a:t>0.4</a:t>
            </a:r>
            <a:r>
              <a:rPr lang="en-US" altLang="ko-KR" sz="1400" b="0" dirty="0">
                <a:solidFill>
                  <a:srgbClr val="F8F8F2"/>
                </a:solidFill>
                <a:effectLst/>
              </a:rPr>
              <a:t>))</a:t>
            </a:r>
          </a:p>
          <a:p>
            <a:r>
              <a:rPr lang="en-US" altLang="ko-KR" sz="1400" b="0" dirty="0" err="1">
                <a:solidFill>
                  <a:srgbClr val="CBE7F2"/>
                </a:solidFill>
                <a:effectLst/>
              </a:rPr>
              <a:t>model.add</a:t>
            </a:r>
            <a:r>
              <a:rPr lang="en-US" altLang="ko-KR" sz="1400" b="0" dirty="0">
                <a:solidFill>
                  <a:srgbClr val="F8F8F2"/>
                </a:solidFill>
                <a:effectLst/>
              </a:rPr>
              <a:t>(</a:t>
            </a:r>
            <a:r>
              <a:rPr lang="en-US" altLang="ko-KR" sz="1400" b="0" dirty="0" err="1">
                <a:solidFill>
                  <a:srgbClr val="4EC9B0"/>
                </a:solidFill>
                <a:effectLst/>
              </a:rPr>
              <a:t>keras.layers.Dense</a:t>
            </a:r>
            <a:r>
              <a:rPr lang="en-US" altLang="ko-KR" sz="1400" b="0" dirty="0">
                <a:solidFill>
                  <a:srgbClr val="F8F8F2"/>
                </a:solidFill>
                <a:effectLst/>
              </a:rPr>
              <a:t>(</a:t>
            </a:r>
            <a:r>
              <a:rPr lang="en-US" altLang="ko-KR" sz="1400" b="0" dirty="0">
                <a:solidFill>
                  <a:srgbClr val="CE9178"/>
                </a:solidFill>
                <a:effectLst/>
              </a:rPr>
              <a:t>10</a:t>
            </a:r>
            <a:r>
              <a:rPr lang="en-US" altLang="ko-KR" sz="1400" b="0" dirty="0">
                <a:solidFill>
                  <a:srgbClr val="F8F8F2"/>
                </a:solidFill>
                <a:effectLst/>
              </a:rPr>
              <a:t>, </a:t>
            </a:r>
            <a:r>
              <a:rPr lang="en-US" altLang="ko-KR" sz="1400" b="0" dirty="0">
                <a:solidFill>
                  <a:srgbClr val="CBE7F2"/>
                </a:solidFill>
                <a:effectLst/>
              </a:rPr>
              <a:t>activation</a:t>
            </a:r>
            <a:r>
              <a:rPr lang="en-US" altLang="ko-KR" sz="1400" b="0" dirty="0">
                <a:solidFill>
                  <a:srgbClr val="FFFFFF"/>
                </a:solidFill>
                <a:effectLst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</a:rPr>
              <a:t>'</a:t>
            </a:r>
            <a:r>
              <a:rPr lang="en-US" altLang="ko-KR" sz="1400" b="0" dirty="0" err="1">
                <a:solidFill>
                  <a:srgbClr val="CE9178"/>
                </a:solidFill>
                <a:effectLst/>
              </a:rPr>
              <a:t>softmax</a:t>
            </a:r>
            <a:r>
              <a:rPr lang="en-US" altLang="ko-KR" sz="1400" b="0" dirty="0">
                <a:solidFill>
                  <a:srgbClr val="CE9178"/>
                </a:solidFill>
                <a:effectLst/>
              </a:rPr>
              <a:t>'</a:t>
            </a:r>
            <a:r>
              <a:rPr lang="en-US" altLang="ko-KR" sz="1400" b="0" dirty="0">
                <a:solidFill>
                  <a:srgbClr val="F8F8F2"/>
                </a:solidFill>
                <a:effectLst/>
              </a:rPr>
              <a:t>))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5090EA-12ED-82D5-194E-A80D08D30854}"/>
              </a:ext>
            </a:extLst>
          </p:cNvPr>
          <p:cNvSpPr txBox="1"/>
          <p:nvPr/>
        </p:nvSpPr>
        <p:spPr>
          <a:xfrm>
            <a:off x="1019476" y="5384608"/>
            <a:ext cx="7957628" cy="619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n-ea"/>
              </a:rPr>
              <a:t>은닉층과 </a:t>
            </a:r>
            <a:r>
              <a:rPr lang="ko-KR" altLang="en-US" sz="1200" dirty="0" err="1">
                <a:latin typeface="+mn-ea"/>
              </a:rPr>
              <a:t>출력층</a:t>
            </a:r>
            <a:r>
              <a:rPr lang="ko-KR" altLang="en-US" sz="1200" dirty="0">
                <a:latin typeface="+mn-ea"/>
              </a:rPr>
              <a:t> 사이에 </a:t>
            </a:r>
            <a:r>
              <a:rPr lang="ko-KR" altLang="en-US" sz="1200" dirty="0" err="1">
                <a:latin typeface="+mn-ea"/>
              </a:rPr>
              <a:t>드롭아웃을</a:t>
            </a:r>
            <a:r>
              <a:rPr lang="ko-KR" altLang="en-US" sz="1200" dirty="0">
                <a:latin typeface="+mn-ea"/>
              </a:rPr>
              <a:t> 넣어 은닉층의 과대적합을 막아 성능을 조금 더 개선되도록 함</a:t>
            </a:r>
            <a:endParaRPr lang="en-US" altLang="ko-KR" sz="12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n-ea"/>
              </a:rPr>
              <a:t>패션 </a:t>
            </a:r>
            <a:r>
              <a:rPr lang="en-US" altLang="ko-KR" sz="1200" dirty="0">
                <a:latin typeface="+mn-ea"/>
              </a:rPr>
              <a:t>MNIST </a:t>
            </a:r>
            <a:r>
              <a:rPr lang="ko-KR" altLang="en-US" sz="1200" dirty="0">
                <a:latin typeface="+mn-ea"/>
              </a:rPr>
              <a:t>데이터 셋은 클래스 </a:t>
            </a:r>
            <a:r>
              <a:rPr lang="en-US" altLang="ko-KR" sz="1200" dirty="0">
                <a:latin typeface="+mn-ea"/>
              </a:rPr>
              <a:t>10</a:t>
            </a:r>
            <a:r>
              <a:rPr lang="ko-KR" altLang="en-US" sz="1200" dirty="0">
                <a:latin typeface="+mn-ea"/>
              </a:rPr>
              <a:t>개를 분류하는 </a:t>
            </a:r>
            <a:r>
              <a:rPr lang="ko-KR" altLang="en-US" sz="1200" dirty="0">
                <a:latin typeface="+mj-ea"/>
                <a:ea typeface="+mj-ea"/>
              </a:rPr>
              <a:t>다중 분류 </a:t>
            </a:r>
            <a:r>
              <a:rPr lang="ko-KR" altLang="en-US" sz="1200" dirty="0">
                <a:latin typeface="+mn-ea"/>
              </a:rPr>
              <a:t>문제이므로 마지막 층의 활성 함수는 </a:t>
            </a:r>
            <a:r>
              <a:rPr lang="en-US" altLang="ko-KR" sz="1200" dirty="0" err="1">
                <a:latin typeface="+mj-ea"/>
                <a:ea typeface="+mj-ea"/>
              </a:rPr>
              <a:t>softmax</a:t>
            </a:r>
            <a:r>
              <a:rPr lang="ko-KR" altLang="en-US" sz="1200" dirty="0">
                <a:latin typeface="+mn-ea"/>
              </a:rPr>
              <a:t>를 사용</a:t>
            </a:r>
            <a:endParaRPr lang="en-US" altLang="ko-KR" sz="1200" dirty="0">
              <a:latin typeface="+mn-ea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7DDFF86-A63C-162E-1AE4-ABF367BCC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4</a:t>
            </a:fld>
            <a:r>
              <a:rPr lang="ko-KR" altLang="en-US"/>
              <a:t> </a:t>
            </a:r>
            <a:r>
              <a:rPr lang="en-US" altLang="ko-KR"/>
              <a:t>/ 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354485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6C01B5C4-8E59-A2B3-4BE9-2158601A5B54}"/>
              </a:ext>
            </a:extLst>
          </p:cNvPr>
          <p:cNvSpPr txBox="1"/>
          <p:nvPr/>
        </p:nvSpPr>
        <p:spPr>
          <a:xfrm>
            <a:off x="660530" y="1001781"/>
            <a:ext cx="3831498" cy="4261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+mj-ea"/>
                <a:ea typeface="+mj-ea"/>
              </a:rPr>
              <a:t>summary()</a:t>
            </a:r>
            <a:r>
              <a:rPr lang="en-US" altLang="ko-KR" sz="1600" dirty="0">
                <a:latin typeface="+mn-ea"/>
              </a:rPr>
              <a:t> </a:t>
            </a:r>
            <a:r>
              <a:rPr lang="ko-KR" altLang="en-US" sz="1600" dirty="0">
                <a:latin typeface="+mn-ea"/>
              </a:rPr>
              <a:t>메서드로 모델 구조 출력</a:t>
            </a:r>
            <a:endParaRPr lang="en-US" altLang="ko-KR" sz="1600" dirty="0">
              <a:latin typeface="+mn-e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B631AF7-0E2D-8D77-A586-89BD9B283A7D}"/>
              </a:ext>
            </a:extLst>
          </p:cNvPr>
          <p:cNvSpPr txBox="1"/>
          <p:nvPr/>
        </p:nvSpPr>
        <p:spPr>
          <a:xfrm>
            <a:off x="192228" y="100159"/>
            <a:ext cx="43797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+mj-ea"/>
                <a:ea typeface="+mj-ea"/>
              </a:rPr>
              <a:t>2. </a:t>
            </a:r>
            <a:r>
              <a:rPr lang="ko-KR" altLang="en-US" sz="3200" dirty="0" err="1">
                <a:latin typeface="+mj-ea"/>
                <a:ea typeface="+mj-ea"/>
              </a:rPr>
              <a:t>합성곱</a:t>
            </a:r>
            <a:r>
              <a:rPr lang="ko-KR" altLang="en-US" sz="3200" dirty="0">
                <a:latin typeface="+mj-ea"/>
                <a:ea typeface="+mj-ea"/>
              </a:rPr>
              <a:t> 신경망 만들기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C5A3900-E048-ED55-2EE4-C850D7F30EB6}"/>
              </a:ext>
            </a:extLst>
          </p:cNvPr>
          <p:cNvSpPr txBox="1"/>
          <p:nvPr/>
        </p:nvSpPr>
        <p:spPr>
          <a:xfrm>
            <a:off x="1106226" y="1490139"/>
            <a:ext cx="9389058" cy="307777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400" b="0" dirty="0" err="1">
                <a:solidFill>
                  <a:srgbClr val="CBE7F2"/>
                </a:solidFill>
                <a:effectLst/>
                <a:latin typeface="+mj-lt"/>
              </a:rPr>
              <a:t>model.summary</a:t>
            </a:r>
            <a:r>
              <a:rPr lang="en-US" altLang="ko-KR" sz="1400" b="0" dirty="0">
                <a:solidFill>
                  <a:srgbClr val="F8F8F2"/>
                </a:solidFill>
                <a:effectLst/>
                <a:latin typeface="+mj-lt"/>
              </a:rPr>
              <a:t>()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DD8AF3-01AF-962D-8EA3-DAAD518ACD0E}"/>
              </a:ext>
            </a:extLst>
          </p:cNvPr>
          <p:cNvSpPr txBox="1"/>
          <p:nvPr/>
        </p:nvSpPr>
        <p:spPr>
          <a:xfrm>
            <a:off x="1106226" y="1925351"/>
            <a:ext cx="4349694" cy="4401205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000" b="0" dirty="0">
                <a:solidFill>
                  <a:srgbClr val="F8F8F2"/>
                </a:solidFill>
                <a:effectLst/>
                <a:latin typeface="+mj-lt"/>
              </a:rPr>
              <a:t>&gt;&gt;&gt; </a:t>
            </a:r>
          </a:p>
          <a:p>
            <a:r>
              <a:rPr lang="en-US" altLang="ko-KR" sz="1000" b="0" dirty="0">
                <a:solidFill>
                  <a:srgbClr val="F8F8F2"/>
                </a:solidFill>
                <a:effectLst/>
                <a:latin typeface="+mj-lt"/>
              </a:rPr>
              <a:t>Model: "sequential"</a:t>
            </a:r>
          </a:p>
          <a:p>
            <a:r>
              <a:rPr lang="en-US" altLang="ko-KR" sz="1000" b="0" dirty="0">
                <a:solidFill>
                  <a:srgbClr val="F8F8F2"/>
                </a:solidFill>
                <a:effectLst/>
                <a:latin typeface="+mj-lt"/>
              </a:rPr>
              <a:t>_________________________________________________________________</a:t>
            </a:r>
          </a:p>
          <a:p>
            <a:r>
              <a:rPr lang="en-US" altLang="ko-KR" sz="1000" b="0" dirty="0">
                <a:solidFill>
                  <a:srgbClr val="F8F8F2"/>
                </a:solidFill>
                <a:effectLst/>
                <a:latin typeface="+mj-lt"/>
              </a:rPr>
              <a:t> Layer (type)                Output Shape              Param #   </a:t>
            </a:r>
          </a:p>
          <a:p>
            <a:r>
              <a:rPr lang="en-US" altLang="ko-KR" sz="1000" b="0" dirty="0">
                <a:solidFill>
                  <a:srgbClr val="F8F8F2"/>
                </a:solidFill>
                <a:effectLst/>
                <a:latin typeface="+mj-lt"/>
              </a:rPr>
              <a:t>=================================================================</a:t>
            </a:r>
          </a:p>
          <a:p>
            <a:r>
              <a:rPr lang="en-US" altLang="ko-KR" sz="1000" b="0" dirty="0">
                <a:solidFill>
                  <a:srgbClr val="F8F8F2"/>
                </a:solidFill>
                <a:effectLst/>
                <a:latin typeface="+mj-lt"/>
              </a:rPr>
              <a:t> conv2d (Conv2D)             (None, 28, 28, 32)        320       </a:t>
            </a:r>
          </a:p>
          <a:p>
            <a:r>
              <a:rPr lang="en-US" altLang="ko-KR" sz="1000" b="0" dirty="0">
                <a:solidFill>
                  <a:srgbClr val="F8F8F2"/>
                </a:solidFill>
                <a:effectLst/>
                <a:latin typeface="+mj-lt"/>
              </a:rPr>
              <a:t>                                                                 </a:t>
            </a:r>
          </a:p>
          <a:p>
            <a:r>
              <a:rPr lang="en-US" altLang="ko-KR" sz="1000" b="0" dirty="0">
                <a:solidFill>
                  <a:srgbClr val="F8F8F2"/>
                </a:solidFill>
                <a:effectLst/>
                <a:latin typeface="+mj-lt"/>
              </a:rPr>
              <a:t> max_pooling2d (MaxPooling2  (None, 14, 14, 32)        0         </a:t>
            </a:r>
          </a:p>
          <a:p>
            <a:r>
              <a:rPr lang="en-US" altLang="ko-KR" sz="1000" b="0" dirty="0">
                <a:solidFill>
                  <a:srgbClr val="F8F8F2"/>
                </a:solidFill>
                <a:effectLst/>
                <a:latin typeface="+mj-lt"/>
              </a:rPr>
              <a:t> D)                                                              </a:t>
            </a:r>
          </a:p>
          <a:p>
            <a:r>
              <a:rPr lang="en-US" altLang="ko-KR" sz="1000" b="0" dirty="0">
                <a:solidFill>
                  <a:srgbClr val="F8F8F2"/>
                </a:solidFill>
                <a:effectLst/>
                <a:latin typeface="+mj-lt"/>
              </a:rPr>
              <a:t>                                                                 </a:t>
            </a:r>
          </a:p>
          <a:p>
            <a:r>
              <a:rPr lang="en-US" altLang="ko-KR" sz="1000" b="0" dirty="0">
                <a:solidFill>
                  <a:srgbClr val="F8F8F2"/>
                </a:solidFill>
                <a:effectLst/>
                <a:latin typeface="+mj-lt"/>
              </a:rPr>
              <a:t> conv2d_1 (Conv2D)           (None, 14, 14, 64)        18496     </a:t>
            </a:r>
          </a:p>
          <a:p>
            <a:r>
              <a:rPr lang="en-US" altLang="ko-KR" sz="1000" b="0" dirty="0">
                <a:solidFill>
                  <a:srgbClr val="F8F8F2"/>
                </a:solidFill>
                <a:effectLst/>
                <a:latin typeface="+mj-lt"/>
              </a:rPr>
              <a:t>                                                                 </a:t>
            </a:r>
          </a:p>
          <a:p>
            <a:r>
              <a:rPr lang="en-US" altLang="ko-KR" sz="1000" b="0" dirty="0">
                <a:solidFill>
                  <a:srgbClr val="F8F8F2"/>
                </a:solidFill>
                <a:effectLst/>
                <a:latin typeface="+mj-lt"/>
              </a:rPr>
              <a:t> max_pooling2d_1 (</a:t>
            </a:r>
            <a:r>
              <a:rPr lang="en-US" altLang="ko-KR" sz="1000" b="0" dirty="0" err="1">
                <a:solidFill>
                  <a:srgbClr val="F8F8F2"/>
                </a:solidFill>
                <a:effectLst/>
                <a:latin typeface="+mj-lt"/>
              </a:rPr>
              <a:t>MaxPoolin</a:t>
            </a:r>
            <a:r>
              <a:rPr lang="en-US" altLang="ko-KR" sz="1000" b="0" dirty="0">
                <a:solidFill>
                  <a:srgbClr val="F8F8F2"/>
                </a:solidFill>
                <a:effectLst/>
                <a:latin typeface="+mj-lt"/>
              </a:rPr>
              <a:t>  (None, 7, 7, 64)          0         </a:t>
            </a:r>
          </a:p>
          <a:p>
            <a:r>
              <a:rPr lang="en-US" altLang="ko-KR" sz="1000" b="0" dirty="0">
                <a:solidFill>
                  <a:srgbClr val="F8F8F2"/>
                </a:solidFill>
                <a:effectLst/>
                <a:latin typeface="+mj-lt"/>
              </a:rPr>
              <a:t> g2D)                                                            </a:t>
            </a:r>
          </a:p>
          <a:p>
            <a:r>
              <a:rPr lang="en-US" altLang="ko-KR" sz="1000" b="0" dirty="0">
                <a:solidFill>
                  <a:srgbClr val="F8F8F2"/>
                </a:solidFill>
                <a:effectLst/>
                <a:latin typeface="+mj-lt"/>
              </a:rPr>
              <a:t>                                                                 </a:t>
            </a:r>
          </a:p>
          <a:p>
            <a:r>
              <a:rPr lang="en-US" altLang="ko-KR" sz="1000" b="0" dirty="0">
                <a:solidFill>
                  <a:srgbClr val="F8F8F2"/>
                </a:solidFill>
                <a:effectLst/>
                <a:latin typeface="+mj-lt"/>
              </a:rPr>
              <a:t> flatten (Flatten)           (None, 3136)              0         </a:t>
            </a:r>
          </a:p>
          <a:p>
            <a:r>
              <a:rPr lang="en-US" altLang="ko-KR" sz="1000" b="0" dirty="0">
                <a:solidFill>
                  <a:srgbClr val="F8F8F2"/>
                </a:solidFill>
                <a:effectLst/>
                <a:latin typeface="+mj-lt"/>
              </a:rPr>
              <a:t>                                                                 </a:t>
            </a:r>
          </a:p>
          <a:p>
            <a:r>
              <a:rPr lang="en-US" altLang="ko-KR" sz="1000" b="0" dirty="0">
                <a:solidFill>
                  <a:srgbClr val="F8F8F2"/>
                </a:solidFill>
                <a:effectLst/>
                <a:latin typeface="+mj-lt"/>
              </a:rPr>
              <a:t> dense (Dense)               (None, 100)               313700    </a:t>
            </a:r>
          </a:p>
          <a:p>
            <a:r>
              <a:rPr lang="en-US" altLang="ko-KR" sz="1000" b="0" dirty="0">
                <a:solidFill>
                  <a:srgbClr val="F8F8F2"/>
                </a:solidFill>
                <a:effectLst/>
                <a:latin typeface="+mj-lt"/>
              </a:rPr>
              <a:t>                                                                 </a:t>
            </a:r>
          </a:p>
          <a:p>
            <a:r>
              <a:rPr lang="en-US" altLang="ko-KR" sz="1000" b="0" dirty="0">
                <a:solidFill>
                  <a:srgbClr val="F8F8F2"/>
                </a:solidFill>
                <a:effectLst/>
                <a:latin typeface="+mj-lt"/>
              </a:rPr>
              <a:t> dropout (Dropout)           (None, 100)               0         </a:t>
            </a:r>
          </a:p>
          <a:p>
            <a:r>
              <a:rPr lang="en-US" altLang="ko-KR" sz="1000" b="0" dirty="0">
                <a:solidFill>
                  <a:srgbClr val="F8F8F2"/>
                </a:solidFill>
                <a:effectLst/>
                <a:latin typeface="+mj-lt"/>
              </a:rPr>
              <a:t>                                                                 </a:t>
            </a:r>
          </a:p>
          <a:p>
            <a:r>
              <a:rPr lang="en-US" altLang="ko-KR" sz="1000" b="0" dirty="0">
                <a:solidFill>
                  <a:srgbClr val="F8F8F2"/>
                </a:solidFill>
                <a:effectLst/>
                <a:latin typeface="+mj-lt"/>
              </a:rPr>
              <a:t> dense_1 (Dense)             (None, 10)                1010      </a:t>
            </a:r>
          </a:p>
          <a:p>
            <a:r>
              <a:rPr lang="en-US" altLang="ko-KR" sz="1000" b="0" dirty="0">
                <a:solidFill>
                  <a:srgbClr val="F8F8F2"/>
                </a:solidFill>
                <a:effectLst/>
                <a:latin typeface="+mj-lt"/>
              </a:rPr>
              <a:t>                                                                 </a:t>
            </a:r>
          </a:p>
          <a:p>
            <a:r>
              <a:rPr lang="en-US" altLang="ko-KR" sz="1000" b="0" dirty="0">
                <a:solidFill>
                  <a:srgbClr val="F8F8F2"/>
                </a:solidFill>
                <a:effectLst/>
                <a:latin typeface="+mj-lt"/>
              </a:rPr>
              <a:t>=================================================================</a:t>
            </a:r>
          </a:p>
          <a:p>
            <a:r>
              <a:rPr lang="en-US" altLang="ko-KR" sz="1000" b="0" dirty="0">
                <a:solidFill>
                  <a:srgbClr val="F8F8F2"/>
                </a:solidFill>
                <a:effectLst/>
                <a:latin typeface="+mj-lt"/>
              </a:rPr>
              <a:t>Total params: 333526 (1.27 MB)</a:t>
            </a:r>
          </a:p>
          <a:p>
            <a:r>
              <a:rPr lang="en-US" altLang="ko-KR" sz="1000" b="0" dirty="0">
                <a:solidFill>
                  <a:srgbClr val="F8F8F2"/>
                </a:solidFill>
                <a:effectLst/>
                <a:latin typeface="+mj-lt"/>
              </a:rPr>
              <a:t>Trainable params: 333526 (1.27 MB)</a:t>
            </a:r>
          </a:p>
          <a:p>
            <a:r>
              <a:rPr lang="en-US" altLang="ko-KR" sz="1000" b="0" dirty="0">
                <a:solidFill>
                  <a:srgbClr val="F8F8F2"/>
                </a:solidFill>
                <a:effectLst/>
                <a:latin typeface="+mj-lt"/>
              </a:rPr>
              <a:t>Non-trainable params: 0 (0.00 Byte)</a:t>
            </a:r>
          </a:p>
          <a:p>
            <a:r>
              <a:rPr lang="en-US" altLang="ko-KR" sz="1000" b="0" dirty="0">
                <a:solidFill>
                  <a:srgbClr val="F8F8F2"/>
                </a:solidFill>
                <a:effectLst/>
                <a:latin typeface="+mj-lt"/>
              </a:rPr>
              <a:t>_________________________________________________________________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918FBC8-209F-8802-661E-4DB695ABF19A}"/>
                  </a:ext>
                </a:extLst>
              </p:cNvPr>
              <p:cNvSpPr txBox="1"/>
              <p:nvPr/>
            </p:nvSpPr>
            <p:spPr>
              <a:xfrm>
                <a:off x="5576236" y="1925351"/>
                <a:ext cx="5606022" cy="31127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200" dirty="0" err="1">
                    <a:latin typeface="+mn-ea"/>
                  </a:rPr>
                  <a:t>합성곱</a:t>
                </a:r>
                <a:r>
                  <a:rPr lang="ko-KR" altLang="en-US" sz="1200" dirty="0">
                    <a:latin typeface="+mn-ea"/>
                  </a:rPr>
                  <a:t> 층과 </a:t>
                </a:r>
                <a:r>
                  <a:rPr lang="ko-KR" altLang="en-US" sz="1200" dirty="0" err="1">
                    <a:latin typeface="+mn-ea"/>
                  </a:rPr>
                  <a:t>풀링</a:t>
                </a:r>
                <a:r>
                  <a:rPr lang="ko-KR" altLang="en-US" sz="1200" dirty="0">
                    <a:latin typeface="+mn-ea"/>
                  </a:rPr>
                  <a:t> 층의 효과가 잘 나타나 있음</a:t>
                </a:r>
                <a:endParaRPr lang="en-US" altLang="ko-KR" sz="1200" dirty="0">
                  <a:latin typeface="+mn-ea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ko-KR" sz="1200" dirty="0">
                  <a:latin typeface="+mn-ea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200" dirty="0">
                    <a:latin typeface="+mn-ea"/>
                  </a:rPr>
                  <a:t>첫 번째 </a:t>
                </a:r>
                <a:r>
                  <a:rPr lang="ko-KR" altLang="en-US" sz="1200" dirty="0" err="1">
                    <a:latin typeface="+mn-ea"/>
                  </a:rPr>
                  <a:t>합성곱</a:t>
                </a:r>
                <a:r>
                  <a:rPr lang="ko-KR" altLang="en-US" sz="1200" dirty="0">
                    <a:latin typeface="+mn-ea"/>
                  </a:rPr>
                  <a:t> 층은 </a:t>
                </a:r>
                <a:r>
                  <a:rPr lang="en-US" altLang="ko-KR" sz="1200" dirty="0">
                    <a:latin typeface="+mn-ea"/>
                  </a:rPr>
                  <a:t>32</a:t>
                </a:r>
                <a:r>
                  <a:rPr lang="ko-KR" altLang="en-US" sz="1200" dirty="0">
                    <a:latin typeface="+mn-ea"/>
                  </a:rPr>
                  <a:t>개의 필터</a:t>
                </a:r>
                <a:r>
                  <a:rPr lang="en-US" altLang="ko-KR" sz="1200" dirty="0">
                    <a:latin typeface="+mn-ea"/>
                  </a:rPr>
                  <a:t>, </a:t>
                </a:r>
                <a:r>
                  <a:rPr lang="ko-KR" altLang="en-US" sz="1200" dirty="0">
                    <a:latin typeface="+mn-ea"/>
                  </a:rPr>
                  <a:t>크기</a:t>
                </a:r>
                <a:r>
                  <a:rPr lang="en-US" altLang="ko-KR" sz="1200" dirty="0">
                    <a:latin typeface="+mn-ea"/>
                  </a:rPr>
                  <a:t>(3, 3), </a:t>
                </a:r>
                <a:r>
                  <a:rPr lang="ko-KR" altLang="en-US" sz="1200" dirty="0">
                    <a:latin typeface="+mn-ea"/>
                  </a:rPr>
                  <a:t>깊이 </a:t>
                </a:r>
                <a:r>
                  <a:rPr lang="en-US" altLang="ko-KR" sz="1200" dirty="0">
                    <a:latin typeface="+mn-ea"/>
                  </a:rPr>
                  <a:t>1, </a:t>
                </a:r>
                <a:r>
                  <a:rPr lang="ko-KR" altLang="en-US" sz="1200" dirty="0">
                    <a:latin typeface="+mn-ea"/>
                  </a:rPr>
                  <a:t>필터마다 하나의 </a:t>
                </a:r>
                <a:br>
                  <a:rPr lang="en-US" altLang="ko-KR" sz="1200" dirty="0">
                    <a:latin typeface="+mn-ea"/>
                  </a:rPr>
                </a:br>
                <a:r>
                  <a:rPr lang="ko-KR" altLang="en-US" sz="1200" dirty="0">
                    <a:latin typeface="+mn-ea"/>
                  </a:rPr>
                  <a:t>절편이 있으므로 총 </a:t>
                </a:r>
                <a:r>
                  <a:rPr lang="en-US" altLang="ko-KR" sz="1200" dirty="0">
                    <a:latin typeface="+mn-ea"/>
                  </a:rPr>
                  <a:t>3 </a:t>
                </a:r>
                <a14:m>
                  <m:oMath xmlns:m="http://schemas.openxmlformats.org/officeDocument/2006/math">
                    <m:r>
                      <a:rPr lang="en-US" altLang="ko-KR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ko-KR" sz="1200" dirty="0">
                    <a:latin typeface="+mn-ea"/>
                  </a:rPr>
                  <a:t> 3 </a:t>
                </a:r>
                <a14:m>
                  <m:oMath xmlns:m="http://schemas.openxmlformats.org/officeDocument/2006/math">
                    <m:r>
                      <a:rPr lang="en-US" altLang="ko-KR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ko-KR" sz="1200" dirty="0">
                    <a:latin typeface="+mn-ea"/>
                  </a:rPr>
                  <a:t> 1 </a:t>
                </a:r>
                <a14:m>
                  <m:oMath xmlns:m="http://schemas.openxmlformats.org/officeDocument/2006/math">
                    <m:r>
                      <a:rPr lang="en-US" altLang="ko-KR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ko-KR" sz="1200" dirty="0">
                    <a:latin typeface="+mn-ea"/>
                  </a:rPr>
                  <a:t> 32 + 32 = </a:t>
                </a:r>
                <a:r>
                  <a:rPr lang="en-US" altLang="ko-KR" sz="1200" dirty="0">
                    <a:latin typeface="+mj-ea"/>
                    <a:ea typeface="+mj-ea"/>
                  </a:rPr>
                  <a:t>320</a:t>
                </a:r>
                <a:r>
                  <a:rPr lang="ko-KR" altLang="en-US" sz="1200" dirty="0">
                    <a:latin typeface="+mn-ea"/>
                  </a:rPr>
                  <a:t>개의 파라미터가 있음</a:t>
                </a:r>
                <a:endParaRPr lang="en-US" altLang="ko-KR" sz="1200" dirty="0">
                  <a:latin typeface="+mn-ea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ko-KR" sz="1200" dirty="0">
                  <a:latin typeface="+mn-ea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200" dirty="0">
                    <a:latin typeface="+mn-ea"/>
                  </a:rPr>
                  <a:t>두 번째 </a:t>
                </a:r>
                <a:r>
                  <a:rPr lang="ko-KR" altLang="en-US" sz="1200" dirty="0" err="1">
                    <a:latin typeface="+mn-ea"/>
                  </a:rPr>
                  <a:t>합성곱</a:t>
                </a:r>
                <a:r>
                  <a:rPr lang="ko-KR" altLang="en-US" sz="1200" dirty="0">
                    <a:latin typeface="+mn-ea"/>
                  </a:rPr>
                  <a:t> 층은 </a:t>
                </a:r>
                <a:r>
                  <a:rPr lang="en-US" altLang="ko-KR" sz="1200" dirty="0">
                    <a:latin typeface="+mn-ea"/>
                  </a:rPr>
                  <a:t>64</a:t>
                </a:r>
                <a:r>
                  <a:rPr lang="ko-KR" altLang="en-US" sz="1200" dirty="0">
                    <a:latin typeface="+mn-ea"/>
                  </a:rPr>
                  <a:t>개의 필터</a:t>
                </a:r>
                <a:r>
                  <a:rPr lang="en-US" altLang="ko-KR" sz="1200" dirty="0">
                    <a:latin typeface="+mn-ea"/>
                  </a:rPr>
                  <a:t>, </a:t>
                </a:r>
                <a:r>
                  <a:rPr lang="ko-KR" altLang="en-US" sz="1200" dirty="0">
                    <a:latin typeface="+mn-ea"/>
                  </a:rPr>
                  <a:t>크기</a:t>
                </a:r>
                <a:r>
                  <a:rPr lang="en-US" altLang="ko-KR" sz="1200" dirty="0">
                    <a:latin typeface="+mn-ea"/>
                  </a:rPr>
                  <a:t>(3, 3), </a:t>
                </a:r>
                <a:r>
                  <a:rPr lang="ko-KR" altLang="en-US" sz="1200" dirty="0">
                    <a:latin typeface="+mn-ea"/>
                  </a:rPr>
                  <a:t>깊이 </a:t>
                </a:r>
                <a:r>
                  <a:rPr lang="en-US" altLang="ko-KR" sz="1200" dirty="0">
                    <a:latin typeface="+mn-ea"/>
                  </a:rPr>
                  <a:t>32, </a:t>
                </a:r>
                <a:r>
                  <a:rPr lang="ko-KR" altLang="en-US" sz="1200" dirty="0">
                    <a:latin typeface="+mn-ea"/>
                  </a:rPr>
                  <a:t>필터마다 하나의</a:t>
                </a:r>
                <a:br>
                  <a:rPr lang="en-US" altLang="ko-KR" sz="1200" dirty="0">
                    <a:latin typeface="+mn-ea"/>
                  </a:rPr>
                </a:br>
                <a:r>
                  <a:rPr lang="ko-KR" altLang="en-US" sz="1200" dirty="0">
                    <a:latin typeface="+mn-ea"/>
                  </a:rPr>
                  <a:t>절편이 있으므로 총 </a:t>
                </a:r>
                <a:r>
                  <a:rPr lang="en-US" altLang="ko-KR" sz="1200" dirty="0">
                    <a:latin typeface="+mn-ea"/>
                  </a:rPr>
                  <a:t>3 </a:t>
                </a:r>
                <a14:m>
                  <m:oMath xmlns:m="http://schemas.openxmlformats.org/officeDocument/2006/math">
                    <m:r>
                      <a:rPr lang="en-US" altLang="ko-KR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ko-KR" sz="1200" dirty="0">
                    <a:latin typeface="+mn-ea"/>
                  </a:rPr>
                  <a:t> 3 </a:t>
                </a:r>
                <a14:m>
                  <m:oMath xmlns:m="http://schemas.openxmlformats.org/officeDocument/2006/math">
                    <m:r>
                      <a:rPr lang="en-US" altLang="ko-KR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ko-KR" sz="1200" dirty="0">
                    <a:latin typeface="+mn-ea"/>
                  </a:rPr>
                  <a:t> 32 </a:t>
                </a:r>
                <a14:m>
                  <m:oMath xmlns:m="http://schemas.openxmlformats.org/officeDocument/2006/math">
                    <m:r>
                      <a:rPr lang="en-US" altLang="ko-KR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ko-KR" sz="1200" dirty="0">
                    <a:latin typeface="+mn-ea"/>
                  </a:rPr>
                  <a:t> 64 + 64 = </a:t>
                </a:r>
                <a:r>
                  <a:rPr lang="en-US" altLang="ko-KR" sz="1200" dirty="0">
                    <a:latin typeface="+mj-ea"/>
                    <a:ea typeface="+mj-ea"/>
                  </a:rPr>
                  <a:t>18,496</a:t>
                </a:r>
                <a:r>
                  <a:rPr lang="ko-KR" altLang="en-US" sz="1200" dirty="0">
                    <a:latin typeface="+mn-ea"/>
                  </a:rPr>
                  <a:t>개의 파라미터가 있음</a:t>
                </a:r>
                <a:endParaRPr lang="en-US" altLang="ko-KR" sz="1200" dirty="0">
                  <a:latin typeface="+mn-ea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ko-KR" sz="1200" dirty="0">
                  <a:latin typeface="+mn-ea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200" dirty="0">
                    <a:latin typeface="+mn-ea"/>
                  </a:rPr>
                  <a:t>Flatten</a:t>
                </a:r>
                <a:r>
                  <a:rPr lang="ko-KR" altLang="en-US" sz="1200" dirty="0">
                    <a:latin typeface="+mn-ea"/>
                  </a:rPr>
                  <a:t> 클래스에서 </a:t>
                </a:r>
                <a:r>
                  <a:rPr lang="en-US" altLang="ko-KR" sz="1200" dirty="0">
                    <a:latin typeface="+mn-ea"/>
                  </a:rPr>
                  <a:t>(7, 7, 64) </a:t>
                </a:r>
                <a:r>
                  <a:rPr lang="ko-KR" altLang="en-US" sz="1200" dirty="0">
                    <a:latin typeface="+mn-ea"/>
                  </a:rPr>
                  <a:t>크기의 특성 </a:t>
                </a:r>
                <a:r>
                  <a:rPr lang="ko-KR" altLang="en-US" sz="1200" dirty="0" err="1">
                    <a:latin typeface="+mn-ea"/>
                  </a:rPr>
                  <a:t>맵을</a:t>
                </a:r>
                <a:r>
                  <a:rPr lang="ko-KR" altLang="en-US" sz="1200" dirty="0">
                    <a:latin typeface="+mn-ea"/>
                  </a:rPr>
                  <a:t> </a:t>
                </a:r>
                <a:r>
                  <a:rPr lang="en-US" altLang="ko-KR" sz="1200" dirty="0">
                    <a:latin typeface="+mn-ea"/>
                  </a:rPr>
                  <a:t>1</a:t>
                </a:r>
                <a:r>
                  <a:rPr lang="ko-KR" altLang="en-US" sz="1200" dirty="0">
                    <a:latin typeface="+mn-ea"/>
                  </a:rPr>
                  <a:t>차원 배열로 펼치면 </a:t>
                </a:r>
                <a:r>
                  <a:rPr lang="en-US" altLang="ko-KR" sz="1200" dirty="0">
                    <a:latin typeface="+mn-ea"/>
                  </a:rPr>
                  <a:t>(3136,)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200" dirty="0">
                    <a:latin typeface="+mn-ea"/>
                  </a:rPr>
                  <a:t>이를 </a:t>
                </a:r>
                <a:r>
                  <a:rPr lang="en-US" altLang="ko-KR" sz="1200" dirty="0">
                    <a:latin typeface="+mn-ea"/>
                  </a:rPr>
                  <a:t>100</a:t>
                </a:r>
                <a:r>
                  <a:rPr lang="ko-KR" altLang="en-US" sz="1200" dirty="0">
                    <a:latin typeface="+mn-ea"/>
                  </a:rPr>
                  <a:t>개의 뉴런과 완전히 연결해야 하므로 은닉층의 모델 파라미터 수는 </a:t>
                </a:r>
                <a:br>
                  <a:rPr lang="en-US" altLang="ko-KR" sz="1200" dirty="0">
                    <a:latin typeface="+mn-ea"/>
                  </a:rPr>
                </a:br>
                <a:r>
                  <a:rPr lang="en-US" altLang="ko-KR" sz="1200" dirty="0">
                    <a:latin typeface="+mj-ea"/>
                    <a:ea typeface="+mj-ea"/>
                  </a:rPr>
                  <a:t>313,700</a:t>
                </a:r>
                <a:r>
                  <a:rPr lang="ko-KR" altLang="en-US" sz="1200" dirty="0">
                    <a:latin typeface="+mn-ea"/>
                  </a:rPr>
                  <a:t>개</a:t>
                </a:r>
                <a:endParaRPr lang="en-US" altLang="ko-KR" sz="1200" dirty="0">
                  <a:latin typeface="+mn-ea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918FBC8-209F-8802-661E-4DB695ABF1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6236" y="1925351"/>
                <a:ext cx="5606022" cy="3112712"/>
              </a:xfrm>
              <a:prstGeom prst="rect">
                <a:avLst/>
              </a:prstGeom>
              <a:blipFill>
                <a:blip r:embed="rId2"/>
                <a:stretch>
                  <a:fillRect b="-78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C1F4255-BDA5-22CE-DF0D-784150EA1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5</a:t>
            </a:fld>
            <a:r>
              <a:rPr lang="ko-KR" altLang="en-US"/>
              <a:t> </a:t>
            </a:r>
            <a:r>
              <a:rPr lang="en-US" altLang="ko-KR"/>
              <a:t>/ 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894803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6C01B5C4-8E59-A2B3-4BE9-2158601A5B54}"/>
              </a:ext>
            </a:extLst>
          </p:cNvPr>
          <p:cNvSpPr txBox="1"/>
          <p:nvPr/>
        </p:nvSpPr>
        <p:spPr>
          <a:xfrm>
            <a:off x="660530" y="1001781"/>
            <a:ext cx="11320728" cy="4261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err="1">
                <a:latin typeface="+mn-ea"/>
              </a:rPr>
              <a:t>케라스는</a:t>
            </a:r>
            <a:r>
              <a:rPr lang="ko-KR" altLang="en-US" sz="1600" dirty="0">
                <a:latin typeface="+mn-ea"/>
              </a:rPr>
              <a:t> </a:t>
            </a:r>
            <a:r>
              <a:rPr lang="en-US" altLang="ko-KR" sz="1600" dirty="0">
                <a:latin typeface="+mn-ea"/>
              </a:rPr>
              <a:t>summary() </a:t>
            </a:r>
            <a:r>
              <a:rPr lang="ko-KR" altLang="en-US" sz="1600" dirty="0">
                <a:latin typeface="+mn-ea"/>
              </a:rPr>
              <a:t>메서드 외에 층의 구성을 그림으로 표현해 주는 </a:t>
            </a:r>
            <a:r>
              <a:rPr lang="en-US" altLang="ko-KR" sz="1600" dirty="0" err="1">
                <a:latin typeface="+mj-ea"/>
                <a:ea typeface="+mj-ea"/>
              </a:rPr>
              <a:t>plot_model</a:t>
            </a:r>
            <a:r>
              <a:rPr lang="en-US" altLang="ko-KR" sz="1600" dirty="0">
                <a:latin typeface="+mj-ea"/>
                <a:ea typeface="+mj-ea"/>
              </a:rPr>
              <a:t>()</a:t>
            </a:r>
            <a:r>
              <a:rPr lang="en-US" altLang="ko-KR" sz="1600" dirty="0">
                <a:latin typeface="+mn-ea"/>
              </a:rPr>
              <a:t> </a:t>
            </a:r>
            <a:r>
              <a:rPr lang="ko-KR" altLang="en-US" sz="1600" dirty="0">
                <a:latin typeface="+mn-ea"/>
              </a:rPr>
              <a:t>함수를 </a:t>
            </a:r>
            <a:r>
              <a:rPr lang="en-US" altLang="ko-KR" sz="1600" dirty="0" err="1">
                <a:latin typeface="+mn-ea"/>
              </a:rPr>
              <a:t>keras.utils</a:t>
            </a:r>
            <a:r>
              <a:rPr lang="en-US" altLang="ko-KR" sz="1600" dirty="0">
                <a:latin typeface="+mn-ea"/>
              </a:rPr>
              <a:t> </a:t>
            </a:r>
            <a:r>
              <a:rPr lang="ko-KR" altLang="en-US" sz="1600" dirty="0">
                <a:latin typeface="+mn-ea"/>
              </a:rPr>
              <a:t>패키지에서 제공  </a:t>
            </a:r>
            <a:endParaRPr lang="en-US" altLang="ko-KR" sz="1600" dirty="0">
              <a:latin typeface="+mn-e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B631AF7-0E2D-8D77-A586-89BD9B283A7D}"/>
              </a:ext>
            </a:extLst>
          </p:cNvPr>
          <p:cNvSpPr txBox="1"/>
          <p:nvPr/>
        </p:nvSpPr>
        <p:spPr>
          <a:xfrm>
            <a:off x="192228" y="100159"/>
            <a:ext cx="43797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+mj-ea"/>
                <a:ea typeface="+mj-ea"/>
              </a:rPr>
              <a:t>2. </a:t>
            </a:r>
            <a:r>
              <a:rPr lang="ko-KR" altLang="en-US" sz="3200" dirty="0" err="1">
                <a:latin typeface="+mj-ea"/>
                <a:ea typeface="+mj-ea"/>
              </a:rPr>
              <a:t>합성곱</a:t>
            </a:r>
            <a:r>
              <a:rPr lang="ko-KR" altLang="en-US" sz="3200" dirty="0">
                <a:latin typeface="+mj-ea"/>
                <a:ea typeface="+mj-ea"/>
              </a:rPr>
              <a:t> 신경망 만들기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C5A3900-E048-ED55-2EE4-C850D7F30EB6}"/>
              </a:ext>
            </a:extLst>
          </p:cNvPr>
          <p:cNvSpPr txBox="1"/>
          <p:nvPr/>
        </p:nvSpPr>
        <p:spPr>
          <a:xfrm>
            <a:off x="1106226" y="1490139"/>
            <a:ext cx="9389058" cy="307777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400" b="0" dirty="0" err="1">
                <a:solidFill>
                  <a:srgbClr val="CBE7F2"/>
                </a:solidFill>
                <a:effectLst/>
                <a:latin typeface="+mj-lt"/>
              </a:rPr>
              <a:t>keras.utils.plot_model</a:t>
            </a:r>
            <a:r>
              <a:rPr lang="en-US" altLang="ko-KR" sz="1400" b="0" dirty="0">
                <a:solidFill>
                  <a:srgbClr val="F8F8F2"/>
                </a:solidFill>
                <a:effectLst/>
                <a:latin typeface="+mj-lt"/>
              </a:rPr>
              <a:t>(model)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9980FCC-6A38-E44A-D45F-82B75B81FC3F}"/>
              </a:ext>
            </a:extLst>
          </p:cNvPr>
          <p:cNvSpPr txBox="1"/>
          <p:nvPr/>
        </p:nvSpPr>
        <p:spPr>
          <a:xfrm>
            <a:off x="1022333" y="1911204"/>
            <a:ext cx="6896440" cy="8967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n-ea"/>
              </a:rPr>
              <a:t>왼쪽에는 </a:t>
            </a:r>
            <a:r>
              <a:rPr lang="ko-KR" altLang="en-US" sz="1200" dirty="0">
                <a:solidFill>
                  <a:srgbClr val="5E217D"/>
                </a:solidFill>
                <a:latin typeface="+mn-ea"/>
              </a:rPr>
              <a:t>층의 이름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>
                <a:latin typeface="+mn-ea"/>
              </a:rPr>
              <a:t>오른쪽에는 </a:t>
            </a:r>
            <a:r>
              <a:rPr lang="ko-KR" altLang="en-US" sz="1200" dirty="0">
                <a:solidFill>
                  <a:srgbClr val="5E217D"/>
                </a:solidFill>
                <a:latin typeface="+mn-ea"/>
              </a:rPr>
              <a:t>클래스</a:t>
            </a:r>
            <a:r>
              <a:rPr lang="ko-KR" altLang="en-US" sz="1200" dirty="0">
                <a:latin typeface="+mn-ea"/>
              </a:rPr>
              <a:t>가 나타남</a:t>
            </a:r>
            <a:endParaRPr lang="en-US" altLang="ko-KR" sz="12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n-ea"/>
              </a:rPr>
              <a:t>맨 처음에 나오는 </a:t>
            </a:r>
            <a:r>
              <a:rPr lang="en-US" altLang="ko-KR" sz="1200" dirty="0" err="1">
                <a:latin typeface="+mn-ea"/>
              </a:rPr>
              <a:t>InputLayer</a:t>
            </a:r>
            <a:r>
              <a:rPr lang="en-US" altLang="ko-KR" sz="1200" dirty="0">
                <a:latin typeface="+mn-ea"/>
              </a:rPr>
              <a:t> </a:t>
            </a:r>
            <a:r>
              <a:rPr lang="ko-KR" altLang="en-US" sz="1200" dirty="0">
                <a:latin typeface="+mn-ea"/>
              </a:rPr>
              <a:t>클래스는 </a:t>
            </a:r>
            <a:r>
              <a:rPr lang="ko-KR" altLang="en-US" sz="1200" dirty="0" err="1">
                <a:latin typeface="+mn-ea"/>
              </a:rPr>
              <a:t>케라스가</a:t>
            </a:r>
            <a:r>
              <a:rPr lang="ko-KR" altLang="en-US" sz="1200" dirty="0">
                <a:latin typeface="+mn-ea"/>
              </a:rPr>
              <a:t> 자동으로 추가해주는 것으로 입력 층의 역할을 함</a:t>
            </a:r>
            <a:endParaRPr lang="en-US" altLang="ko-KR" sz="12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n-ea"/>
              </a:rPr>
              <a:t>이 입력층은 첫 번째 </a:t>
            </a:r>
            <a:r>
              <a:rPr lang="en-US" altLang="ko-KR" sz="1200" dirty="0">
                <a:latin typeface="+mn-ea"/>
              </a:rPr>
              <a:t>Conv2D </a:t>
            </a:r>
            <a:r>
              <a:rPr lang="ko-KR" altLang="en-US" sz="1200" dirty="0">
                <a:latin typeface="+mn-ea"/>
              </a:rPr>
              <a:t>클래스에 추가한 </a:t>
            </a:r>
            <a:r>
              <a:rPr lang="en-US" altLang="ko-KR" sz="1200" dirty="0" err="1">
                <a:latin typeface="+mn-ea"/>
              </a:rPr>
              <a:t>input_shape</a:t>
            </a:r>
            <a:r>
              <a:rPr lang="en-US" altLang="ko-KR" sz="1200" dirty="0">
                <a:latin typeface="+mn-ea"/>
              </a:rPr>
              <a:t> </a:t>
            </a:r>
            <a:r>
              <a:rPr lang="ko-KR" altLang="en-US" sz="1200" dirty="0">
                <a:latin typeface="+mn-ea"/>
              </a:rPr>
              <a:t>매개변수를 사용</a:t>
            </a:r>
            <a:endParaRPr lang="en-US" altLang="ko-KR" sz="1200" dirty="0">
              <a:latin typeface="+mn-ea"/>
            </a:endParaRP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1BA58796-E099-AC04-4472-63E3D87BA6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945"/>
          <a:stretch/>
        </p:blipFill>
        <p:spPr bwMode="auto">
          <a:xfrm>
            <a:off x="3898187" y="3023944"/>
            <a:ext cx="2197813" cy="3262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6">
            <a:extLst>
              <a:ext uri="{FF2B5EF4-FFF2-40B4-BE49-F238E27FC236}">
                <a16:creationId xmlns:a16="http://schemas.microsoft.com/office/drawing/2014/main" id="{DBB295DA-2E5F-C59A-2803-3FD4407C83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056"/>
          <a:stretch/>
        </p:blipFill>
        <p:spPr bwMode="auto">
          <a:xfrm>
            <a:off x="1460597" y="2995369"/>
            <a:ext cx="2197813" cy="2886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0044B2E-50BB-7C1B-247A-04303D91B3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6</a:t>
            </a:fld>
            <a:r>
              <a:rPr lang="ko-KR" altLang="en-US"/>
              <a:t> </a:t>
            </a:r>
            <a:r>
              <a:rPr lang="en-US" altLang="ko-KR"/>
              <a:t>/ 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424943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6C01B5C4-8E59-A2B3-4BE9-2158601A5B54}"/>
              </a:ext>
            </a:extLst>
          </p:cNvPr>
          <p:cNvSpPr txBox="1"/>
          <p:nvPr/>
        </p:nvSpPr>
        <p:spPr>
          <a:xfrm>
            <a:off x="660530" y="1001781"/>
            <a:ext cx="9655207" cy="7954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 err="1">
                <a:latin typeface="+mn-ea"/>
              </a:rPr>
              <a:t>plot_model</a:t>
            </a:r>
            <a:r>
              <a:rPr lang="en-US" altLang="ko-KR" sz="1600" dirty="0">
                <a:latin typeface="+mn-ea"/>
              </a:rPr>
              <a:t>() </a:t>
            </a:r>
            <a:r>
              <a:rPr lang="ko-KR" altLang="en-US" sz="1600" dirty="0">
                <a:latin typeface="+mn-ea"/>
              </a:rPr>
              <a:t>함수의 </a:t>
            </a:r>
            <a:r>
              <a:rPr lang="en-US" altLang="ko-KR" sz="1600" dirty="0" err="1">
                <a:latin typeface="+mj-ea"/>
                <a:ea typeface="+mj-ea"/>
              </a:rPr>
              <a:t>show_shapes</a:t>
            </a:r>
            <a:r>
              <a:rPr lang="en-US" altLang="ko-KR" sz="1600" dirty="0">
                <a:latin typeface="+mj-ea"/>
                <a:ea typeface="+mj-ea"/>
              </a:rPr>
              <a:t> </a:t>
            </a:r>
            <a:r>
              <a:rPr lang="ko-KR" altLang="en-US" sz="1600" dirty="0">
                <a:latin typeface="+mn-ea"/>
              </a:rPr>
              <a:t>매개변수를 </a:t>
            </a:r>
            <a:r>
              <a:rPr lang="en-US" altLang="ko-KR" sz="1600" dirty="0">
                <a:latin typeface="+mj-ea"/>
                <a:ea typeface="+mj-ea"/>
              </a:rPr>
              <a:t>True</a:t>
            </a:r>
            <a:r>
              <a:rPr lang="ko-KR" altLang="en-US" sz="1600" dirty="0">
                <a:latin typeface="+mn-ea"/>
              </a:rPr>
              <a:t>로 설정하면 그림에 </a:t>
            </a:r>
            <a:r>
              <a:rPr lang="ko-KR" altLang="en-US" sz="1600" dirty="0">
                <a:solidFill>
                  <a:srgbClr val="5E217D"/>
                </a:solidFill>
                <a:latin typeface="+mn-ea"/>
              </a:rPr>
              <a:t>입력과 출력의 크기를 표시</a:t>
            </a:r>
            <a:r>
              <a:rPr lang="ko-KR" altLang="en-US" sz="1600" dirty="0">
                <a:latin typeface="+mn-ea"/>
              </a:rPr>
              <a:t>함</a:t>
            </a:r>
            <a:endParaRPr lang="en-US" altLang="ko-KR" sz="16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또 </a:t>
            </a:r>
            <a:r>
              <a:rPr lang="en-US" altLang="ko-KR" sz="1600" dirty="0" err="1">
                <a:latin typeface="+mj-ea"/>
                <a:ea typeface="+mj-ea"/>
              </a:rPr>
              <a:t>to_file</a:t>
            </a:r>
            <a:r>
              <a:rPr lang="en-US" altLang="ko-KR" sz="1600" dirty="0">
                <a:latin typeface="+mj-ea"/>
                <a:ea typeface="+mj-ea"/>
              </a:rPr>
              <a:t> </a:t>
            </a:r>
            <a:r>
              <a:rPr lang="ko-KR" altLang="en-US" sz="1600" dirty="0">
                <a:latin typeface="+mn-ea"/>
              </a:rPr>
              <a:t>매개변수에 파일 이름을 지정하면 출력한 이미지를 파일로 저장함</a:t>
            </a:r>
            <a:endParaRPr lang="en-US" altLang="ko-KR" sz="1600" dirty="0">
              <a:latin typeface="+mn-e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B631AF7-0E2D-8D77-A586-89BD9B283A7D}"/>
              </a:ext>
            </a:extLst>
          </p:cNvPr>
          <p:cNvSpPr txBox="1"/>
          <p:nvPr/>
        </p:nvSpPr>
        <p:spPr>
          <a:xfrm>
            <a:off x="192228" y="100159"/>
            <a:ext cx="43797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+mj-ea"/>
                <a:ea typeface="+mj-ea"/>
              </a:rPr>
              <a:t>2. </a:t>
            </a:r>
            <a:r>
              <a:rPr lang="ko-KR" altLang="en-US" sz="3200" dirty="0" err="1">
                <a:latin typeface="+mj-ea"/>
                <a:ea typeface="+mj-ea"/>
              </a:rPr>
              <a:t>합성곱</a:t>
            </a:r>
            <a:r>
              <a:rPr lang="ko-KR" altLang="en-US" sz="3200" dirty="0">
                <a:latin typeface="+mj-ea"/>
                <a:ea typeface="+mj-ea"/>
              </a:rPr>
              <a:t> 신경망 만들기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C5A3900-E048-ED55-2EE4-C850D7F30EB6}"/>
              </a:ext>
            </a:extLst>
          </p:cNvPr>
          <p:cNvSpPr txBox="1"/>
          <p:nvPr/>
        </p:nvSpPr>
        <p:spPr>
          <a:xfrm>
            <a:off x="1106226" y="1899714"/>
            <a:ext cx="9389058" cy="307777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400" b="0" dirty="0" err="1">
                <a:solidFill>
                  <a:srgbClr val="CBE7F2"/>
                </a:solidFill>
                <a:effectLst/>
                <a:latin typeface="+mj-lt"/>
              </a:rPr>
              <a:t>keras.utils.plot_model</a:t>
            </a:r>
            <a:r>
              <a:rPr lang="en-US" altLang="ko-KR" sz="1400" b="0" dirty="0">
                <a:solidFill>
                  <a:srgbClr val="F8F8F2"/>
                </a:solidFill>
                <a:effectLst/>
                <a:latin typeface="+mj-lt"/>
              </a:rPr>
              <a:t>(model, </a:t>
            </a:r>
            <a:r>
              <a:rPr lang="en-US" altLang="ko-KR" sz="1400" b="0" dirty="0" err="1">
                <a:solidFill>
                  <a:srgbClr val="CBE7F2"/>
                </a:solidFill>
                <a:effectLst/>
                <a:latin typeface="+mj-lt"/>
              </a:rPr>
              <a:t>show_shapes</a:t>
            </a:r>
            <a:r>
              <a:rPr lang="en-US" altLang="ko-KR" sz="1400" b="0" dirty="0">
                <a:solidFill>
                  <a:srgbClr val="FFFFFF"/>
                </a:solidFill>
                <a:effectLst/>
                <a:latin typeface="+mj-lt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+mj-lt"/>
              </a:rPr>
              <a:t>True</a:t>
            </a:r>
            <a:r>
              <a:rPr lang="en-US" altLang="ko-KR" sz="1400" b="0" dirty="0">
                <a:solidFill>
                  <a:srgbClr val="F8F8F2"/>
                </a:solidFill>
                <a:effectLst/>
                <a:latin typeface="+mj-lt"/>
              </a:rPr>
              <a:t>, </a:t>
            </a:r>
            <a:r>
              <a:rPr lang="en-US" altLang="ko-KR" sz="1400" b="0" dirty="0">
                <a:solidFill>
                  <a:srgbClr val="CBE7F2"/>
                </a:solidFill>
                <a:effectLst/>
                <a:latin typeface="+mj-lt"/>
              </a:rPr>
              <a:t>dpi</a:t>
            </a:r>
            <a:r>
              <a:rPr lang="en-US" altLang="ko-KR" sz="1400" b="0" dirty="0">
                <a:solidFill>
                  <a:srgbClr val="FFFFFF"/>
                </a:solidFill>
                <a:effectLst/>
                <a:latin typeface="+mj-lt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+mj-lt"/>
              </a:rPr>
              <a:t>300</a:t>
            </a:r>
            <a:r>
              <a:rPr lang="en-US" altLang="ko-KR" sz="1400" b="0" dirty="0">
                <a:solidFill>
                  <a:srgbClr val="F8F8F2"/>
                </a:solidFill>
                <a:effectLst/>
                <a:latin typeface="+mj-lt"/>
              </a:rPr>
              <a:t>)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4A0F1ECB-3CE7-B630-4359-94660A0BEA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280"/>
          <a:stretch/>
        </p:blipFill>
        <p:spPr bwMode="auto">
          <a:xfrm>
            <a:off x="1106226" y="2466069"/>
            <a:ext cx="2832100" cy="3204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29C9B326-7BC7-0AAF-09B4-AC36BA26CB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720"/>
          <a:stretch/>
        </p:blipFill>
        <p:spPr bwMode="auto">
          <a:xfrm>
            <a:off x="4464242" y="2504169"/>
            <a:ext cx="2832100" cy="3653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7C20332-BBF8-7BC9-6F49-000BBCFDC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7</a:t>
            </a:fld>
            <a:r>
              <a:rPr lang="ko-KR" altLang="en-US"/>
              <a:t> </a:t>
            </a:r>
            <a:r>
              <a:rPr lang="en-US" altLang="ko-KR"/>
              <a:t>/ 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919170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6C01B5C4-8E59-A2B3-4BE9-2158601A5B54}"/>
              </a:ext>
            </a:extLst>
          </p:cNvPr>
          <p:cNvSpPr txBox="1"/>
          <p:nvPr/>
        </p:nvSpPr>
        <p:spPr>
          <a:xfrm>
            <a:off x="618695" y="768699"/>
            <a:ext cx="10798149" cy="7954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err="1">
                <a:latin typeface="+mn-ea"/>
              </a:rPr>
              <a:t>케라스</a:t>
            </a:r>
            <a:r>
              <a:rPr lang="ko-KR" altLang="en-US" sz="1600" dirty="0">
                <a:latin typeface="+mn-ea"/>
              </a:rPr>
              <a:t> </a:t>
            </a:r>
            <a:r>
              <a:rPr lang="en-US" altLang="ko-KR" sz="1600" dirty="0">
                <a:latin typeface="+mn-ea"/>
              </a:rPr>
              <a:t>API</a:t>
            </a:r>
            <a:r>
              <a:rPr lang="ko-KR" altLang="en-US" sz="1600" dirty="0">
                <a:latin typeface="+mn-ea"/>
              </a:rPr>
              <a:t>의 장점은 </a:t>
            </a:r>
            <a:r>
              <a:rPr lang="ko-KR" altLang="en-US" sz="1600" dirty="0">
                <a:solidFill>
                  <a:srgbClr val="5E217D"/>
                </a:solidFill>
                <a:latin typeface="+mn-ea"/>
              </a:rPr>
              <a:t>딥러닝 모델의 종류나 구성 방식에 상관 없이 컴파일과 훈련 과정이 같다</a:t>
            </a:r>
            <a:r>
              <a:rPr lang="ko-KR" altLang="en-US" sz="1600" dirty="0">
                <a:latin typeface="+mn-ea"/>
              </a:rPr>
              <a:t>는 점임</a:t>
            </a:r>
            <a:endParaRPr lang="en-US" altLang="ko-KR" sz="16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+mn-ea"/>
              </a:rPr>
              <a:t>Adam </a:t>
            </a:r>
            <a:r>
              <a:rPr lang="ko-KR" altLang="en-US" sz="1600" dirty="0" err="1">
                <a:latin typeface="+mn-ea"/>
              </a:rPr>
              <a:t>옵티마이저를</a:t>
            </a:r>
            <a:r>
              <a:rPr lang="ko-KR" altLang="en-US" sz="1600" dirty="0">
                <a:latin typeface="+mn-ea"/>
              </a:rPr>
              <a:t> 사용하고 </a:t>
            </a:r>
            <a:r>
              <a:rPr lang="en-US" altLang="ko-KR" sz="1600" dirty="0" err="1">
                <a:latin typeface="+mn-ea"/>
              </a:rPr>
              <a:t>ModelCheckpoint</a:t>
            </a:r>
            <a:r>
              <a:rPr lang="en-US" altLang="ko-KR" sz="1600" dirty="0">
                <a:latin typeface="+mn-ea"/>
              </a:rPr>
              <a:t> </a:t>
            </a:r>
            <a:r>
              <a:rPr lang="ko-KR" altLang="en-US" sz="1600" dirty="0" err="1">
                <a:latin typeface="+mn-ea"/>
              </a:rPr>
              <a:t>콜백과</a:t>
            </a:r>
            <a:r>
              <a:rPr lang="ko-KR" altLang="en-US" sz="1600" dirty="0">
                <a:latin typeface="+mn-ea"/>
              </a:rPr>
              <a:t> </a:t>
            </a:r>
            <a:r>
              <a:rPr lang="en-US" altLang="ko-KR" sz="1600" dirty="0" err="1">
                <a:latin typeface="+mn-ea"/>
              </a:rPr>
              <a:t>EarlyStopping</a:t>
            </a:r>
            <a:r>
              <a:rPr lang="en-US" altLang="ko-KR" sz="1600" dirty="0">
                <a:latin typeface="+mn-ea"/>
              </a:rPr>
              <a:t> </a:t>
            </a:r>
            <a:r>
              <a:rPr lang="ko-KR" altLang="en-US" sz="1600" dirty="0" err="1">
                <a:latin typeface="+mn-ea"/>
              </a:rPr>
              <a:t>콜백을</a:t>
            </a:r>
            <a:r>
              <a:rPr lang="ko-KR" altLang="en-US" sz="1600" dirty="0">
                <a:latin typeface="+mn-ea"/>
              </a:rPr>
              <a:t> 함께 사용해 조기 종료 기법을 구현</a:t>
            </a:r>
            <a:endParaRPr lang="en-US" altLang="ko-KR" sz="1600" dirty="0">
              <a:latin typeface="+mn-e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B631AF7-0E2D-8D77-A586-89BD9B283A7D}"/>
              </a:ext>
            </a:extLst>
          </p:cNvPr>
          <p:cNvSpPr txBox="1"/>
          <p:nvPr/>
        </p:nvSpPr>
        <p:spPr>
          <a:xfrm>
            <a:off x="192228" y="100159"/>
            <a:ext cx="39966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+mj-ea"/>
                <a:ea typeface="+mj-ea"/>
              </a:rPr>
              <a:t>3. </a:t>
            </a:r>
            <a:r>
              <a:rPr lang="ko-KR" altLang="en-US" sz="3200" dirty="0">
                <a:latin typeface="+mj-ea"/>
                <a:ea typeface="+mj-ea"/>
              </a:rPr>
              <a:t>모델 컴파일과 훈련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C5A3900-E048-ED55-2EE4-C850D7F30EB6}"/>
              </a:ext>
            </a:extLst>
          </p:cNvPr>
          <p:cNvSpPr txBox="1"/>
          <p:nvPr/>
        </p:nvSpPr>
        <p:spPr>
          <a:xfrm>
            <a:off x="1106226" y="1564173"/>
            <a:ext cx="9389058" cy="1600438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400" b="0" dirty="0" err="1">
                <a:solidFill>
                  <a:srgbClr val="CBE7F2"/>
                </a:solidFill>
                <a:effectLst/>
                <a:latin typeface="+mj-lt"/>
              </a:rPr>
              <a:t>model.compile</a:t>
            </a:r>
            <a:r>
              <a:rPr lang="en-US" altLang="ko-KR" sz="1400" b="0" dirty="0">
                <a:solidFill>
                  <a:srgbClr val="F8F8F2"/>
                </a:solidFill>
                <a:effectLst/>
                <a:latin typeface="+mj-lt"/>
              </a:rPr>
              <a:t>(</a:t>
            </a:r>
            <a:r>
              <a:rPr lang="en-US" altLang="ko-KR" sz="1400" b="0" dirty="0">
                <a:solidFill>
                  <a:srgbClr val="CBE7F2"/>
                </a:solidFill>
                <a:effectLst/>
                <a:latin typeface="+mj-lt"/>
              </a:rPr>
              <a:t>optimizer</a:t>
            </a:r>
            <a:r>
              <a:rPr lang="en-US" altLang="ko-KR" sz="1400" b="0" dirty="0">
                <a:solidFill>
                  <a:srgbClr val="FFFFFF"/>
                </a:solidFill>
                <a:effectLst/>
                <a:latin typeface="+mj-lt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+mj-lt"/>
              </a:rPr>
              <a:t>'</a:t>
            </a:r>
            <a:r>
              <a:rPr lang="en-US" altLang="ko-KR" sz="1400" b="0" dirty="0" err="1">
                <a:solidFill>
                  <a:srgbClr val="CE9178"/>
                </a:solidFill>
                <a:effectLst/>
                <a:latin typeface="+mj-lt"/>
              </a:rPr>
              <a:t>adam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+mj-lt"/>
              </a:rPr>
              <a:t>'</a:t>
            </a:r>
            <a:r>
              <a:rPr lang="en-US" altLang="ko-KR" sz="1400" b="0" dirty="0">
                <a:solidFill>
                  <a:srgbClr val="F8F8F2"/>
                </a:solidFill>
                <a:effectLst/>
                <a:latin typeface="+mj-lt"/>
              </a:rPr>
              <a:t>, </a:t>
            </a:r>
            <a:r>
              <a:rPr lang="en-US" altLang="ko-KR" sz="1400" b="0" dirty="0">
                <a:solidFill>
                  <a:srgbClr val="CBE7F2"/>
                </a:solidFill>
                <a:effectLst/>
                <a:latin typeface="+mj-lt"/>
              </a:rPr>
              <a:t>loss</a:t>
            </a:r>
            <a:r>
              <a:rPr lang="en-US" altLang="ko-KR" sz="1400" b="0" dirty="0">
                <a:solidFill>
                  <a:srgbClr val="FFFFFF"/>
                </a:solidFill>
                <a:effectLst/>
                <a:latin typeface="+mj-lt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+mj-lt"/>
              </a:rPr>
              <a:t>'</a:t>
            </a:r>
            <a:r>
              <a:rPr lang="en-US" altLang="ko-KR" sz="1400" b="0" dirty="0" err="1">
                <a:solidFill>
                  <a:srgbClr val="CE9178"/>
                </a:solidFill>
                <a:effectLst/>
                <a:latin typeface="+mj-lt"/>
              </a:rPr>
              <a:t>sparse_categorical_crossentropy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+mj-lt"/>
              </a:rPr>
              <a:t>'</a:t>
            </a:r>
            <a:r>
              <a:rPr lang="en-US" altLang="ko-KR" sz="1400" b="0" dirty="0">
                <a:solidFill>
                  <a:srgbClr val="F8F8F2"/>
                </a:solidFill>
                <a:effectLst/>
                <a:latin typeface="+mj-lt"/>
              </a:rPr>
              <a:t>, </a:t>
            </a:r>
            <a:r>
              <a:rPr lang="en-US" altLang="ko-KR" sz="1400" b="0" dirty="0">
                <a:solidFill>
                  <a:srgbClr val="CBE7F2"/>
                </a:solidFill>
                <a:effectLst/>
                <a:latin typeface="+mj-lt"/>
              </a:rPr>
              <a:t>metrics</a:t>
            </a:r>
            <a:r>
              <a:rPr lang="en-US" altLang="ko-KR" sz="1400" b="0" dirty="0">
                <a:solidFill>
                  <a:srgbClr val="FFFFFF"/>
                </a:solidFill>
                <a:effectLst/>
                <a:latin typeface="+mj-lt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+mj-lt"/>
              </a:rPr>
              <a:t>'accuracy'</a:t>
            </a:r>
            <a:r>
              <a:rPr lang="en-US" altLang="ko-KR" sz="1400" b="0" dirty="0">
                <a:solidFill>
                  <a:srgbClr val="F8F8F2"/>
                </a:solidFill>
                <a:effectLst/>
                <a:latin typeface="+mj-lt"/>
              </a:rPr>
              <a:t>)</a:t>
            </a:r>
          </a:p>
          <a:p>
            <a:r>
              <a:rPr lang="en-US" altLang="ko-KR" sz="1400" b="0" dirty="0" err="1">
                <a:solidFill>
                  <a:srgbClr val="CBE7F2"/>
                </a:solidFill>
                <a:effectLst/>
                <a:latin typeface="+mj-lt"/>
              </a:rPr>
              <a:t>checkpoint_cb</a:t>
            </a:r>
            <a:r>
              <a:rPr lang="en-US" altLang="ko-KR" sz="1400" b="0" dirty="0">
                <a:solidFill>
                  <a:srgbClr val="CBE7F2"/>
                </a:solidFill>
                <a:effectLst/>
                <a:latin typeface="+mj-lt"/>
              </a:rPr>
              <a:t> </a:t>
            </a:r>
            <a:r>
              <a:rPr lang="en-US" altLang="ko-KR" sz="1400" b="0" dirty="0">
                <a:solidFill>
                  <a:srgbClr val="FFFFFF"/>
                </a:solidFill>
                <a:effectLst/>
                <a:latin typeface="+mj-lt"/>
              </a:rPr>
              <a:t>=</a:t>
            </a:r>
            <a:r>
              <a:rPr lang="en-US" altLang="ko-KR" sz="1400" b="0" dirty="0">
                <a:solidFill>
                  <a:srgbClr val="F8F8F2"/>
                </a:solidFill>
                <a:effectLst/>
                <a:latin typeface="+mj-lt"/>
              </a:rPr>
              <a:t> </a:t>
            </a:r>
            <a:r>
              <a:rPr lang="en-US" altLang="ko-KR" sz="1400" b="0" dirty="0" err="1">
                <a:solidFill>
                  <a:srgbClr val="4EC9B0"/>
                </a:solidFill>
                <a:effectLst/>
                <a:latin typeface="+mj-lt"/>
              </a:rPr>
              <a:t>keras.callbacks.ModelCheckpoint</a:t>
            </a:r>
            <a:r>
              <a:rPr lang="en-US" altLang="ko-KR" sz="1400" b="0" dirty="0">
                <a:solidFill>
                  <a:srgbClr val="F8F8F2"/>
                </a:solidFill>
                <a:effectLst/>
                <a:latin typeface="+mj-lt"/>
              </a:rPr>
              <a:t>(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+mj-lt"/>
              </a:rPr>
              <a:t>'best-cnn-model.h5'</a:t>
            </a:r>
            <a:r>
              <a:rPr lang="en-US" altLang="ko-KR" sz="1400" b="0" dirty="0">
                <a:solidFill>
                  <a:srgbClr val="F8F8F2"/>
                </a:solidFill>
                <a:effectLst/>
                <a:latin typeface="+mj-lt"/>
              </a:rPr>
              <a:t>, </a:t>
            </a:r>
            <a:r>
              <a:rPr lang="en-US" altLang="ko-KR" sz="1400" b="0" dirty="0" err="1">
                <a:solidFill>
                  <a:srgbClr val="CBE7F2"/>
                </a:solidFill>
                <a:effectLst/>
                <a:latin typeface="+mj-lt"/>
              </a:rPr>
              <a:t>save_best_only</a:t>
            </a:r>
            <a:r>
              <a:rPr lang="en-US" altLang="ko-KR" sz="1400" b="0" dirty="0">
                <a:solidFill>
                  <a:srgbClr val="FFFFFF"/>
                </a:solidFill>
                <a:effectLst/>
                <a:latin typeface="+mj-lt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+mj-lt"/>
              </a:rPr>
              <a:t>True</a:t>
            </a:r>
            <a:r>
              <a:rPr lang="en-US" altLang="ko-KR" sz="1400" b="0" dirty="0">
                <a:solidFill>
                  <a:srgbClr val="F8F8F2"/>
                </a:solidFill>
                <a:effectLst/>
                <a:latin typeface="+mj-lt"/>
              </a:rPr>
              <a:t>)</a:t>
            </a:r>
          </a:p>
          <a:p>
            <a:endParaRPr lang="en-US" altLang="ko-KR" sz="1400" b="0" dirty="0">
              <a:solidFill>
                <a:srgbClr val="F8F8F2"/>
              </a:solidFill>
              <a:effectLst/>
              <a:latin typeface="+mj-lt"/>
            </a:endParaRPr>
          </a:p>
          <a:p>
            <a:r>
              <a:rPr lang="en-US" altLang="ko-KR" sz="1400" b="0" dirty="0" err="1">
                <a:solidFill>
                  <a:srgbClr val="CBE7F2"/>
                </a:solidFill>
                <a:effectLst/>
                <a:latin typeface="+mj-lt"/>
              </a:rPr>
              <a:t>early_stopping_cb</a:t>
            </a:r>
            <a:r>
              <a:rPr lang="en-US" altLang="ko-KR" sz="1400" b="0" dirty="0">
                <a:solidFill>
                  <a:srgbClr val="CBE7F2"/>
                </a:solidFill>
                <a:effectLst/>
                <a:latin typeface="+mj-lt"/>
              </a:rPr>
              <a:t> </a:t>
            </a:r>
            <a:r>
              <a:rPr lang="en-US" altLang="ko-KR" sz="1400" b="0" dirty="0">
                <a:solidFill>
                  <a:srgbClr val="FFFFFF"/>
                </a:solidFill>
                <a:effectLst/>
                <a:latin typeface="+mj-lt"/>
              </a:rPr>
              <a:t>=</a:t>
            </a:r>
            <a:r>
              <a:rPr lang="en-US" altLang="ko-KR" sz="1400" b="0" dirty="0">
                <a:solidFill>
                  <a:srgbClr val="F8F8F2"/>
                </a:solidFill>
                <a:effectLst/>
                <a:latin typeface="+mj-lt"/>
              </a:rPr>
              <a:t> </a:t>
            </a:r>
            <a:r>
              <a:rPr lang="en-US" altLang="ko-KR" sz="1400" b="0" dirty="0" err="1">
                <a:solidFill>
                  <a:srgbClr val="4EC9B0"/>
                </a:solidFill>
                <a:effectLst/>
                <a:latin typeface="+mj-lt"/>
              </a:rPr>
              <a:t>keras.callbacks.EarlyStopping</a:t>
            </a:r>
            <a:r>
              <a:rPr lang="en-US" altLang="ko-KR" sz="1400" b="0" dirty="0">
                <a:solidFill>
                  <a:srgbClr val="F8F8F2"/>
                </a:solidFill>
                <a:effectLst/>
                <a:latin typeface="+mj-lt"/>
              </a:rPr>
              <a:t>(</a:t>
            </a:r>
            <a:r>
              <a:rPr lang="en-US" altLang="ko-KR" sz="1400" b="0" dirty="0">
                <a:solidFill>
                  <a:srgbClr val="CBE7F2"/>
                </a:solidFill>
                <a:effectLst/>
                <a:latin typeface="+mj-lt"/>
              </a:rPr>
              <a:t>patience</a:t>
            </a:r>
            <a:r>
              <a:rPr lang="en-US" altLang="ko-KR" sz="1400" b="0" dirty="0">
                <a:solidFill>
                  <a:srgbClr val="FFFFFF"/>
                </a:solidFill>
                <a:effectLst/>
                <a:latin typeface="+mj-lt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+mj-lt"/>
              </a:rPr>
              <a:t>2</a:t>
            </a:r>
            <a:r>
              <a:rPr lang="en-US" altLang="ko-KR" sz="1400" b="0" dirty="0">
                <a:solidFill>
                  <a:srgbClr val="F8F8F2"/>
                </a:solidFill>
                <a:effectLst/>
                <a:latin typeface="+mj-lt"/>
              </a:rPr>
              <a:t>, </a:t>
            </a:r>
            <a:r>
              <a:rPr lang="en-US" altLang="ko-KR" sz="1400" b="0" dirty="0" err="1">
                <a:solidFill>
                  <a:srgbClr val="CBE7F2"/>
                </a:solidFill>
                <a:effectLst/>
                <a:latin typeface="+mj-lt"/>
              </a:rPr>
              <a:t>restore_best_weights</a:t>
            </a:r>
            <a:r>
              <a:rPr lang="en-US" altLang="ko-KR" sz="1400" b="0" dirty="0">
                <a:solidFill>
                  <a:srgbClr val="FFFFFF"/>
                </a:solidFill>
                <a:effectLst/>
                <a:latin typeface="+mj-lt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+mj-lt"/>
              </a:rPr>
              <a:t>True</a:t>
            </a:r>
            <a:r>
              <a:rPr lang="en-US" altLang="ko-KR" sz="1400" b="0" dirty="0">
                <a:solidFill>
                  <a:srgbClr val="F8F8F2"/>
                </a:solidFill>
                <a:effectLst/>
                <a:latin typeface="+mj-lt"/>
              </a:rPr>
              <a:t>)</a:t>
            </a:r>
          </a:p>
          <a:p>
            <a:endParaRPr lang="en-US" altLang="ko-KR" sz="1400" b="0" dirty="0">
              <a:solidFill>
                <a:srgbClr val="F8F8F2"/>
              </a:solidFill>
              <a:effectLst/>
              <a:latin typeface="+mj-lt"/>
            </a:endParaRPr>
          </a:p>
          <a:p>
            <a:r>
              <a:rPr lang="en-US" altLang="ko-KR" sz="1400" b="0" dirty="0">
                <a:solidFill>
                  <a:srgbClr val="CBE7F2"/>
                </a:solidFill>
                <a:effectLst/>
                <a:latin typeface="+mj-lt"/>
              </a:rPr>
              <a:t>history</a:t>
            </a:r>
            <a:r>
              <a:rPr lang="en-US" altLang="ko-KR" sz="1400" b="0" dirty="0">
                <a:solidFill>
                  <a:srgbClr val="F8F8F2"/>
                </a:solidFill>
                <a:effectLst/>
                <a:latin typeface="+mj-lt"/>
              </a:rPr>
              <a:t> </a:t>
            </a:r>
            <a:r>
              <a:rPr lang="en-US" altLang="ko-KR" sz="1400" b="0" dirty="0">
                <a:solidFill>
                  <a:srgbClr val="FFFFFF"/>
                </a:solidFill>
                <a:effectLst/>
                <a:latin typeface="+mj-lt"/>
              </a:rPr>
              <a:t>=</a:t>
            </a:r>
            <a:r>
              <a:rPr lang="en-US" altLang="ko-KR" sz="1400" b="0" dirty="0">
                <a:solidFill>
                  <a:srgbClr val="F8F8F2"/>
                </a:solidFill>
                <a:effectLst/>
                <a:latin typeface="+mj-lt"/>
              </a:rPr>
              <a:t> </a:t>
            </a:r>
            <a:r>
              <a:rPr lang="en-US" altLang="ko-KR" sz="1400" b="0" dirty="0" err="1">
                <a:solidFill>
                  <a:srgbClr val="4EC9B0"/>
                </a:solidFill>
                <a:effectLst/>
                <a:latin typeface="+mj-lt"/>
              </a:rPr>
              <a:t>model.fit</a:t>
            </a:r>
            <a:r>
              <a:rPr lang="en-US" altLang="ko-KR" sz="1400" b="0" dirty="0">
                <a:solidFill>
                  <a:srgbClr val="F8F8F2"/>
                </a:solidFill>
                <a:effectLst/>
                <a:latin typeface="+mj-lt"/>
              </a:rPr>
              <a:t>(</a:t>
            </a:r>
            <a:r>
              <a:rPr lang="en-US" altLang="ko-KR" sz="1400" b="0" dirty="0" err="1">
                <a:solidFill>
                  <a:srgbClr val="F8F8F2"/>
                </a:solidFill>
                <a:effectLst/>
                <a:latin typeface="+mj-lt"/>
              </a:rPr>
              <a:t>train_scaled</a:t>
            </a:r>
            <a:r>
              <a:rPr lang="en-US" altLang="ko-KR" sz="1400" b="0" dirty="0">
                <a:solidFill>
                  <a:srgbClr val="F8F8F2"/>
                </a:solidFill>
                <a:effectLst/>
                <a:latin typeface="+mj-lt"/>
              </a:rPr>
              <a:t>, </a:t>
            </a:r>
            <a:r>
              <a:rPr lang="en-US" altLang="ko-KR" sz="1400" b="0" dirty="0" err="1">
                <a:solidFill>
                  <a:srgbClr val="F8F8F2"/>
                </a:solidFill>
                <a:effectLst/>
                <a:latin typeface="+mj-lt"/>
              </a:rPr>
              <a:t>train_target</a:t>
            </a:r>
            <a:r>
              <a:rPr lang="en-US" altLang="ko-KR" sz="1400" b="0" dirty="0">
                <a:solidFill>
                  <a:srgbClr val="F8F8F2"/>
                </a:solidFill>
                <a:effectLst/>
                <a:latin typeface="+mj-lt"/>
              </a:rPr>
              <a:t>, </a:t>
            </a:r>
            <a:r>
              <a:rPr lang="en-US" altLang="ko-KR" sz="1400" b="0" dirty="0">
                <a:solidFill>
                  <a:srgbClr val="CBE7F2"/>
                </a:solidFill>
                <a:effectLst/>
                <a:latin typeface="+mj-lt"/>
              </a:rPr>
              <a:t>epochs</a:t>
            </a:r>
            <a:r>
              <a:rPr lang="en-US" altLang="ko-KR" sz="1400" b="0" dirty="0">
                <a:solidFill>
                  <a:srgbClr val="FFFFFF"/>
                </a:solidFill>
                <a:effectLst/>
                <a:latin typeface="+mj-lt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+mj-lt"/>
              </a:rPr>
              <a:t>20</a:t>
            </a:r>
            <a:r>
              <a:rPr lang="en-US" altLang="ko-KR" sz="1400" b="0" dirty="0">
                <a:solidFill>
                  <a:srgbClr val="F8F8F2"/>
                </a:solidFill>
                <a:effectLst/>
                <a:latin typeface="+mj-lt"/>
              </a:rPr>
              <a:t>, </a:t>
            </a:r>
            <a:r>
              <a:rPr lang="en-US" altLang="ko-KR" sz="1400" b="0" dirty="0" err="1">
                <a:solidFill>
                  <a:srgbClr val="CBE7F2"/>
                </a:solidFill>
                <a:effectLst/>
                <a:latin typeface="+mj-lt"/>
              </a:rPr>
              <a:t>validation_data</a:t>
            </a:r>
            <a:r>
              <a:rPr lang="en-US" altLang="ko-KR" sz="1400" b="0" dirty="0">
                <a:solidFill>
                  <a:srgbClr val="FFFFFF"/>
                </a:solidFill>
                <a:effectLst/>
                <a:latin typeface="+mj-lt"/>
              </a:rPr>
              <a:t>=</a:t>
            </a:r>
            <a:r>
              <a:rPr lang="en-US" altLang="ko-KR" sz="1400" b="0" dirty="0">
                <a:solidFill>
                  <a:srgbClr val="F8F8F2"/>
                </a:solidFill>
                <a:effectLst/>
                <a:latin typeface="+mj-lt"/>
              </a:rPr>
              <a:t>(</a:t>
            </a:r>
            <a:r>
              <a:rPr lang="en-US" altLang="ko-KR" sz="1400" b="0" dirty="0" err="1">
                <a:solidFill>
                  <a:srgbClr val="F8F8F2"/>
                </a:solidFill>
                <a:effectLst/>
                <a:latin typeface="+mj-lt"/>
              </a:rPr>
              <a:t>val_scaled</a:t>
            </a:r>
            <a:r>
              <a:rPr lang="en-US" altLang="ko-KR" sz="1400" b="0" dirty="0">
                <a:solidFill>
                  <a:srgbClr val="F8F8F2"/>
                </a:solidFill>
                <a:effectLst/>
                <a:latin typeface="+mj-lt"/>
              </a:rPr>
              <a:t>, </a:t>
            </a:r>
            <a:r>
              <a:rPr lang="en-US" altLang="ko-KR" sz="1400" b="0" dirty="0" err="1">
                <a:solidFill>
                  <a:srgbClr val="F8F8F2"/>
                </a:solidFill>
                <a:effectLst/>
                <a:latin typeface="+mj-lt"/>
              </a:rPr>
              <a:t>val_target</a:t>
            </a:r>
            <a:r>
              <a:rPr lang="en-US" altLang="ko-KR" sz="1400" b="0" dirty="0">
                <a:solidFill>
                  <a:srgbClr val="F8F8F2"/>
                </a:solidFill>
                <a:effectLst/>
                <a:latin typeface="+mj-lt"/>
              </a:rPr>
              <a:t>), </a:t>
            </a:r>
            <a:r>
              <a:rPr lang="en-US" altLang="ko-KR" sz="1400" b="0" dirty="0">
                <a:solidFill>
                  <a:srgbClr val="CBE7F2"/>
                </a:solidFill>
                <a:effectLst/>
                <a:latin typeface="+mj-lt"/>
              </a:rPr>
              <a:t>callbacks</a:t>
            </a:r>
            <a:r>
              <a:rPr lang="en-US" altLang="ko-KR" sz="1400" b="0" dirty="0">
                <a:solidFill>
                  <a:srgbClr val="FFFFFF"/>
                </a:solidFill>
                <a:effectLst/>
                <a:latin typeface="+mj-lt"/>
              </a:rPr>
              <a:t>=</a:t>
            </a:r>
            <a:r>
              <a:rPr lang="en-US" altLang="ko-KR" sz="1400" b="0" dirty="0">
                <a:solidFill>
                  <a:srgbClr val="F8F8F2"/>
                </a:solidFill>
                <a:effectLst/>
                <a:latin typeface="+mj-lt"/>
              </a:rPr>
              <a:t>[</a:t>
            </a:r>
            <a:r>
              <a:rPr lang="en-US" altLang="ko-KR" sz="1400" b="0" dirty="0" err="1">
                <a:solidFill>
                  <a:srgbClr val="F8F8F2"/>
                </a:solidFill>
                <a:effectLst/>
                <a:latin typeface="+mj-lt"/>
              </a:rPr>
              <a:t>checkpoint_cb</a:t>
            </a:r>
            <a:r>
              <a:rPr lang="en-US" altLang="ko-KR" sz="1400" b="0" dirty="0">
                <a:solidFill>
                  <a:srgbClr val="F8F8F2"/>
                </a:solidFill>
                <a:effectLst/>
                <a:latin typeface="+mj-lt"/>
              </a:rPr>
              <a:t>, </a:t>
            </a:r>
            <a:r>
              <a:rPr lang="en-US" altLang="ko-KR" sz="1400" b="0" dirty="0" err="1">
                <a:solidFill>
                  <a:srgbClr val="F8F8F2"/>
                </a:solidFill>
                <a:effectLst/>
                <a:latin typeface="+mj-lt"/>
              </a:rPr>
              <a:t>early_stopping_cb</a:t>
            </a:r>
            <a:r>
              <a:rPr lang="en-US" altLang="ko-KR" sz="1400" b="0" dirty="0">
                <a:solidFill>
                  <a:srgbClr val="F8F8F2"/>
                </a:solidFill>
                <a:effectLst/>
                <a:latin typeface="+mj-lt"/>
              </a:rPr>
              <a:t>])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A2D52E-5E20-51CD-491D-5951409E21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8</a:t>
            </a:fld>
            <a:r>
              <a:rPr lang="ko-KR" altLang="en-US"/>
              <a:t> </a:t>
            </a:r>
            <a:r>
              <a:rPr lang="en-US" altLang="ko-KR"/>
              <a:t>/ 15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00EF61-3A4C-DCED-17EB-8A0090762898}"/>
              </a:ext>
            </a:extLst>
          </p:cNvPr>
          <p:cNvSpPr txBox="1"/>
          <p:nvPr/>
        </p:nvSpPr>
        <p:spPr>
          <a:xfrm>
            <a:off x="1085899" y="3271378"/>
            <a:ext cx="9389058" cy="3162404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050" b="0" dirty="0">
                <a:solidFill>
                  <a:srgbClr val="F8F8F2"/>
                </a:solidFill>
                <a:effectLst/>
              </a:rPr>
              <a:t>&gt;&gt;&gt;</a:t>
            </a:r>
          </a:p>
          <a:p>
            <a:r>
              <a:rPr lang="en-US" altLang="ko-KR" sz="1050" b="0" dirty="0">
                <a:solidFill>
                  <a:srgbClr val="F8F8F2"/>
                </a:solidFill>
                <a:effectLst/>
              </a:rPr>
              <a:t>Epoch 1/20</a:t>
            </a:r>
          </a:p>
          <a:p>
            <a:r>
              <a:rPr lang="en-US" altLang="ko-KR" sz="1050" b="0" dirty="0">
                <a:solidFill>
                  <a:srgbClr val="F8F8F2"/>
                </a:solidFill>
                <a:effectLst/>
              </a:rPr>
              <a:t>1500/1500 [==============================] - 10s 4ms/step - loss: 0.5308 - accuracy: 0.8084 - </a:t>
            </a:r>
            <a:r>
              <a:rPr lang="en-US" altLang="ko-KR" sz="1050" b="0" dirty="0" err="1">
                <a:solidFill>
                  <a:srgbClr val="F8F8F2"/>
                </a:solidFill>
                <a:effectLst/>
              </a:rPr>
              <a:t>val_loss</a:t>
            </a:r>
            <a:r>
              <a:rPr lang="en-US" altLang="ko-KR" sz="1050" b="0" dirty="0">
                <a:solidFill>
                  <a:srgbClr val="F8F8F2"/>
                </a:solidFill>
                <a:effectLst/>
              </a:rPr>
              <a:t>: 0.3439 - </a:t>
            </a:r>
            <a:r>
              <a:rPr lang="en-US" altLang="ko-KR" sz="1050" b="0" dirty="0" err="1">
                <a:solidFill>
                  <a:srgbClr val="F8F8F2"/>
                </a:solidFill>
                <a:effectLst/>
              </a:rPr>
              <a:t>val_accuracy</a:t>
            </a:r>
            <a:r>
              <a:rPr lang="en-US" altLang="ko-KR" sz="1050" b="0" dirty="0">
                <a:solidFill>
                  <a:srgbClr val="F8F8F2"/>
                </a:solidFill>
                <a:effectLst/>
              </a:rPr>
              <a:t>: 0.8714</a:t>
            </a:r>
          </a:p>
          <a:p>
            <a:r>
              <a:rPr lang="en-US" altLang="ko-KR" sz="1050" b="0" dirty="0">
                <a:solidFill>
                  <a:srgbClr val="F8F8F2"/>
                </a:solidFill>
                <a:effectLst/>
              </a:rPr>
              <a:t>Epoch 2/20</a:t>
            </a:r>
          </a:p>
          <a:p>
            <a:r>
              <a:rPr lang="en-US" altLang="ko-KR" sz="1050" b="0" dirty="0">
                <a:solidFill>
                  <a:srgbClr val="F8F8F2"/>
                </a:solidFill>
                <a:effectLst/>
              </a:rPr>
              <a:t>1500/1500 [==============================] - 6s 4ms/step - loss: 0.3542 - accuracy: 0.8724 - </a:t>
            </a:r>
            <a:r>
              <a:rPr lang="en-US" altLang="ko-KR" sz="1050" b="0" dirty="0" err="1">
                <a:solidFill>
                  <a:srgbClr val="F8F8F2"/>
                </a:solidFill>
                <a:effectLst/>
              </a:rPr>
              <a:t>val_loss</a:t>
            </a:r>
            <a:r>
              <a:rPr lang="en-US" altLang="ko-KR" sz="1050" b="0" dirty="0">
                <a:solidFill>
                  <a:srgbClr val="F8F8F2"/>
                </a:solidFill>
                <a:effectLst/>
              </a:rPr>
              <a:t>: 0.2926 - </a:t>
            </a:r>
            <a:r>
              <a:rPr lang="en-US" altLang="ko-KR" sz="1050" b="0" dirty="0" err="1">
                <a:solidFill>
                  <a:srgbClr val="F8F8F2"/>
                </a:solidFill>
                <a:effectLst/>
              </a:rPr>
              <a:t>val_accuracy</a:t>
            </a:r>
            <a:r>
              <a:rPr lang="en-US" altLang="ko-KR" sz="1050" b="0" dirty="0">
                <a:solidFill>
                  <a:srgbClr val="F8F8F2"/>
                </a:solidFill>
                <a:effectLst/>
              </a:rPr>
              <a:t>: 0.8900</a:t>
            </a:r>
          </a:p>
          <a:p>
            <a:r>
              <a:rPr lang="en-US" altLang="ko-KR" sz="1050" b="0" dirty="0">
                <a:solidFill>
                  <a:srgbClr val="F8F8F2"/>
                </a:solidFill>
                <a:effectLst/>
              </a:rPr>
              <a:t>Epoch 3/20</a:t>
            </a:r>
          </a:p>
          <a:p>
            <a:r>
              <a:rPr lang="en-US" altLang="ko-KR" sz="1050" b="0" dirty="0">
                <a:solidFill>
                  <a:srgbClr val="F8F8F2"/>
                </a:solidFill>
                <a:effectLst/>
              </a:rPr>
              <a:t>1500/1500 [==============================] - 6s 4ms/step - loss: 0.3031 - accuracy: 0.8894 - </a:t>
            </a:r>
            <a:r>
              <a:rPr lang="en-US" altLang="ko-KR" sz="1050" b="0" dirty="0" err="1">
                <a:solidFill>
                  <a:srgbClr val="F8F8F2"/>
                </a:solidFill>
                <a:effectLst/>
              </a:rPr>
              <a:t>val_loss</a:t>
            </a:r>
            <a:r>
              <a:rPr lang="en-US" altLang="ko-KR" sz="1050" b="0" dirty="0">
                <a:solidFill>
                  <a:srgbClr val="F8F8F2"/>
                </a:solidFill>
                <a:effectLst/>
              </a:rPr>
              <a:t>: 0.2583 - </a:t>
            </a:r>
            <a:r>
              <a:rPr lang="en-US" altLang="ko-KR" sz="1050" b="0" dirty="0" err="1">
                <a:solidFill>
                  <a:srgbClr val="F8F8F2"/>
                </a:solidFill>
                <a:effectLst/>
              </a:rPr>
              <a:t>val_accuracy</a:t>
            </a:r>
            <a:r>
              <a:rPr lang="en-US" altLang="ko-KR" sz="1050" b="0" dirty="0">
                <a:solidFill>
                  <a:srgbClr val="F8F8F2"/>
                </a:solidFill>
                <a:effectLst/>
              </a:rPr>
              <a:t>: 0.9019</a:t>
            </a:r>
          </a:p>
          <a:p>
            <a:r>
              <a:rPr lang="en-US" altLang="ko-KR" sz="1050" b="0" dirty="0">
                <a:solidFill>
                  <a:srgbClr val="F8F8F2"/>
                </a:solidFill>
                <a:effectLst/>
              </a:rPr>
              <a:t>Epoch 4/20</a:t>
            </a:r>
          </a:p>
          <a:p>
            <a:r>
              <a:rPr lang="en-US" altLang="ko-KR" sz="1050" b="0" dirty="0">
                <a:solidFill>
                  <a:srgbClr val="F8F8F2"/>
                </a:solidFill>
                <a:effectLst/>
              </a:rPr>
              <a:t>1500/1500 [==============================] - 6s 4ms/step - loss: 0.2690 - accuracy: 0.9022 - </a:t>
            </a:r>
            <a:r>
              <a:rPr lang="en-US" altLang="ko-KR" sz="1050" b="0" dirty="0" err="1">
                <a:solidFill>
                  <a:srgbClr val="F8F8F2"/>
                </a:solidFill>
                <a:effectLst/>
              </a:rPr>
              <a:t>val_loss</a:t>
            </a:r>
            <a:r>
              <a:rPr lang="en-US" altLang="ko-KR" sz="1050" b="0" dirty="0">
                <a:solidFill>
                  <a:srgbClr val="F8F8F2"/>
                </a:solidFill>
                <a:effectLst/>
              </a:rPr>
              <a:t>: 0.2505 - </a:t>
            </a:r>
            <a:r>
              <a:rPr lang="en-US" altLang="ko-KR" sz="1050" b="0" dirty="0" err="1">
                <a:solidFill>
                  <a:srgbClr val="F8F8F2"/>
                </a:solidFill>
                <a:effectLst/>
              </a:rPr>
              <a:t>val_accuracy</a:t>
            </a:r>
            <a:r>
              <a:rPr lang="en-US" altLang="ko-KR" sz="1050" b="0" dirty="0">
                <a:solidFill>
                  <a:srgbClr val="F8F8F2"/>
                </a:solidFill>
                <a:effectLst/>
              </a:rPr>
              <a:t>: 0.9078</a:t>
            </a:r>
          </a:p>
          <a:p>
            <a:r>
              <a:rPr lang="en-US" altLang="ko-KR" sz="1050" b="0" dirty="0">
                <a:solidFill>
                  <a:srgbClr val="F8F8F2"/>
                </a:solidFill>
                <a:effectLst/>
              </a:rPr>
              <a:t>Epoch 5/20</a:t>
            </a:r>
          </a:p>
          <a:p>
            <a:r>
              <a:rPr lang="en-US" altLang="ko-KR" sz="1050" b="0" dirty="0">
                <a:solidFill>
                  <a:srgbClr val="F8F8F2"/>
                </a:solidFill>
                <a:effectLst/>
              </a:rPr>
              <a:t>1500/1500 [==============================] - 6s 4ms/step - loss: 0.2440 - accuracy: 0.9109 - </a:t>
            </a:r>
            <a:r>
              <a:rPr lang="en-US" altLang="ko-KR" sz="1050" b="0" dirty="0" err="1">
                <a:solidFill>
                  <a:srgbClr val="F8F8F2"/>
                </a:solidFill>
                <a:effectLst/>
              </a:rPr>
              <a:t>val_loss</a:t>
            </a:r>
            <a:r>
              <a:rPr lang="en-US" altLang="ko-KR" sz="1050" b="0" dirty="0">
                <a:solidFill>
                  <a:srgbClr val="F8F8F2"/>
                </a:solidFill>
                <a:effectLst/>
              </a:rPr>
              <a:t>: 0.2488 - </a:t>
            </a:r>
            <a:r>
              <a:rPr lang="en-US" altLang="ko-KR" sz="1050" b="0" dirty="0" err="1">
                <a:solidFill>
                  <a:srgbClr val="F8F8F2"/>
                </a:solidFill>
                <a:effectLst/>
              </a:rPr>
              <a:t>val_accuracy</a:t>
            </a:r>
            <a:r>
              <a:rPr lang="en-US" altLang="ko-KR" sz="1050" b="0" dirty="0">
                <a:solidFill>
                  <a:srgbClr val="F8F8F2"/>
                </a:solidFill>
                <a:effectLst/>
              </a:rPr>
              <a:t>: 0.9092</a:t>
            </a:r>
          </a:p>
          <a:p>
            <a:r>
              <a:rPr lang="en-US" altLang="ko-KR" sz="1050" b="0" dirty="0">
                <a:solidFill>
                  <a:srgbClr val="F8F8F2"/>
                </a:solidFill>
                <a:effectLst/>
              </a:rPr>
              <a:t>Epoch 6/20</a:t>
            </a:r>
          </a:p>
          <a:p>
            <a:r>
              <a:rPr lang="en-US" altLang="ko-KR" sz="1050" b="0" dirty="0">
                <a:solidFill>
                  <a:srgbClr val="F8F8F2"/>
                </a:solidFill>
                <a:effectLst/>
              </a:rPr>
              <a:t>1500/1500 [==============================] - 6s 4ms/step - loss: 0.2238 - accuracy: 0.9177 - </a:t>
            </a:r>
            <a:r>
              <a:rPr lang="en-US" altLang="ko-KR" sz="1050" b="0" dirty="0" err="1">
                <a:solidFill>
                  <a:srgbClr val="F8F8F2"/>
                </a:solidFill>
                <a:effectLst/>
              </a:rPr>
              <a:t>val_loss</a:t>
            </a:r>
            <a:r>
              <a:rPr lang="en-US" altLang="ko-KR" sz="1050" b="0" dirty="0">
                <a:solidFill>
                  <a:srgbClr val="F8F8F2"/>
                </a:solidFill>
                <a:effectLst/>
              </a:rPr>
              <a:t>: 0.2279 - </a:t>
            </a:r>
            <a:r>
              <a:rPr lang="en-US" altLang="ko-KR" sz="1050" b="0" dirty="0" err="1">
                <a:solidFill>
                  <a:srgbClr val="F8F8F2"/>
                </a:solidFill>
                <a:effectLst/>
              </a:rPr>
              <a:t>val_accuracy</a:t>
            </a:r>
            <a:r>
              <a:rPr lang="en-US" altLang="ko-KR" sz="1050" b="0" dirty="0">
                <a:solidFill>
                  <a:srgbClr val="F8F8F2"/>
                </a:solidFill>
                <a:effectLst/>
              </a:rPr>
              <a:t>: 0.9168</a:t>
            </a:r>
          </a:p>
          <a:p>
            <a:r>
              <a:rPr lang="en-US" altLang="ko-KR" sz="1050" b="0" dirty="0">
                <a:solidFill>
                  <a:srgbClr val="F8F8F2"/>
                </a:solidFill>
                <a:effectLst/>
              </a:rPr>
              <a:t>Epoch 7/20</a:t>
            </a:r>
          </a:p>
          <a:p>
            <a:r>
              <a:rPr lang="en-US" altLang="ko-KR" sz="1050" b="0" dirty="0">
                <a:solidFill>
                  <a:srgbClr val="F8F8F2"/>
                </a:solidFill>
                <a:effectLst/>
              </a:rPr>
              <a:t>1500/1500 [==============================] - 6s 4ms/step - loss: 0.2072 - accuracy: 0.9231 - </a:t>
            </a:r>
            <a:r>
              <a:rPr lang="en-US" altLang="ko-KR" sz="1050" b="0" dirty="0" err="1">
                <a:solidFill>
                  <a:srgbClr val="F8F8F2"/>
                </a:solidFill>
                <a:effectLst/>
              </a:rPr>
              <a:t>val_loss</a:t>
            </a:r>
            <a:r>
              <a:rPr lang="en-US" altLang="ko-KR" sz="1050" b="0" dirty="0">
                <a:solidFill>
                  <a:srgbClr val="F8F8F2"/>
                </a:solidFill>
                <a:effectLst/>
              </a:rPr>
              <a:t>: 0.2220 - </a:t>
            </a:r>
            <a:r>
              <a:rPr lang="en-US" altLang="ko-KR" sz="1050" b="0" dirty="0" err="1">
                <a:solidFill>
                  <a:srgbClr val="F8F8F2"/>
                </a:solidFill>
                <a:effectLst/>
              </a:rPr>
              <a:t>val_accuracy</a:t>
            </a:r>
            <a:r>
              <a:rPr lang="en-US" altLang="ko-KR" sz="1050" b="0" dirty="0">
                <a:solidFill>
                  <a:srgbClr val="F8F8F2"/>
                </a:solidFill>
                <a:effectLst/>
              </a:rPr>
              <a:t>: 0.9175</a:t>
            </a:r>
          </a:p>
          <a:p>
            <a:r>
              <a:rPr lang="en-US" altLang="ko-KR" sz="1050" b="0" dirty="0">
                <a:solidFill>
                  <a:srgbClr val="F8F8F2"/>
                </a:solidFill>
                <a:effectLst/>
              </a:rPr>
              <a:t>Epoch 8/20</a:t>
            </a:r>
          </a:p>
          <a:p>
            <a:r>
              <a:rPr lang="en-US" altLang="ko-KR" sz="1050" b="0" dirty="0">
                <a:solidFill>
                  <a:srgbClr val="F8F8F2"/>
                </a:solidFill>
                <a:effectLst/>
              </a:rPr>
              <a:t>1500/1500 [==============================] - 6s 4ms/step - loss: 0.1880 - accuracy: 0.9302 - </a:t>
            </a:r>
            <a:r>
              <a:rPr lang="en-US" altLang="ko-KR" sz="1050" b="0" dirty="0" err="1">
                <a:solidFill>
                  <a:srgbClr val="F8F8F2"/>
                </a:solidFill>
                <a:effectLst/>
              </a:rPr>
              <a:t>val_loss</a:t>
            </a:r>
            <a:r>
              <a:rPr lang="en-US" altLang="ko-KR" sz="1050" b="0" dirty="0">
                <a:solidFill>
                  <a:srgbClr val="F8F8F2"/>
                </a:solidFill>
                <a:effectLst/>
              </a:rPr>
              <a:t>: 0.2341 - </a:t>
            </a:r>
            <a:r>
              <a:rPr lang="en-US" altLang="ko-KR" sz="1050" b="0" dirty="0" err="1">
                <a:solidFill>
                  <a:srgbClr val="F8F8F2"/>
                </a:solidFill>
                <a:effectLst/>
              </a:rPr>
              <a:t>val_accuracy</a:t>
            </a:r>
            <a:r>
              <a:rPr lang="en-US" altLang="ko-KR" sz="1050" b="0" dirty="0">
                <a:solidFill>
                  <a:srgbClr val="F8F8F2"/>
                </a:solidFill>
                <a:effectLst/>
              </a:rPr>
              <a:t>: 0.9178</a:t>
            </a:r>
          </a:p>
          <a:p>
            <a:r>
              <a:rPr lang="en-US" altLang="ko-KR" sz="1050" b="0" dirty="0">
                <a:solidFill>
                  <a:srgbClr val="F8F8F2"/>
                </a:solidFill>
                <a:effectLst/>
              </a:rPr>
              <a:t>Epoch 9/20</a:t>
            </a:r>
          </a:p>
          <a:p>
            <a:r>
              <a:rPr lang="en-US" altLang="ko-KR" sz="1050" b="0" dirty="0">
                <a:solidFill>
                  <a:srgbClr val="F8F8F2"/>
                </a:solidFill>
                <a:effectLst/>
              </a:rPr>
              <a:t>1500/1500 [==============================] - 6s 4ms/step - loss: 0.1753 - accuracy: 0.9359 - </a:t>
            </a:r>
            <a:r>
              <a:rPr lang="en-US" altLang="ko-KR" sz="1050" b="0" dirty="0" err="1">
                <a:solidFill>
                  <a:srgbClr val="F8F8F2"/>
                </a:solidFill>
                <a:effectLst/>
              </a:rPr>
              <a:t>val_loss</a:t>
            </a:r>
            <a:r>
              <a:rPr lang="en-US" altLang="ko-KR" sz="1050" b="0" dirty="0">
                <a:solidFill>
                  <a:srgbClr val="F8F8F2"/>
                </a:solidFill>
                <a:effectLst/>
              </a:rPr>
              <a:t>: 0.2324 - </a:t>
            </a:r>
            <a:r>
              <a:rPr lang="en-US" altLang="ko-KR" sz="1050" b="0" dirty="0" err="1">
                <a:solidFill>
                  <a:srgbClr val="F8F8F2"/>
                </a:solidFill>
                <a:effectLst/>
              </a:rPr>
              <a:t>val_accuracy</a:t>
            </a:r>
            <a:r>
              <a:rPr lang="en-US" altLang="ko-KR" sz="1050" b="0" dirty="0">
                <a:solidFill>
                  <a:srgbClr val="F8F8F2"/>
                </a:solidFill>
                <a:effectLst/>
              </a:rPr>
              <a:t>: 0.9183</a:t>
            </a:r>
          </a:p>
        </p:txBody>
      </p:sp>
    </p:spTree>
    <p:extLst>
      <p:ext uri="{BB962C8B-B14F-4D97-AF65-F5344CB8AC3E}">
        <p14:creationId xmlns:p14="http://schemas.microsoft.com/office/powerpoint/2010/main" val="42859128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6C01B5C4-8E59-A2B3-4BE9-2158601A5B54}"/>
              </a:ext>
            </a:extLst>
          </p:cNvPr>
          <p:cNvSpPr txBox="1"/>
          <p:nvPr/>
        </p:nvSpPr>
        <p:spPr>
          <a:xfrm>
            <a:off x="660530" y="1001781"/>
            <a:ext cx="5145961" cy="4261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손실 그래프를 그려 조기 종료가 잘 이루어졌는지 확인</a:t>
            </a:r>
            <a:endParaRPr lang="en-US" altLang="ko-KR" sz="1600" dirty="0">
              <a:latin typeface="+mn-e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B631AF7-0E2D-8D77-A586-89BD9B283A7D}"/>
              </a:ext>
            </a:extLst>
          </p:cNvPr>
          <p:cNvSpPr txBox="1"/>
          <p:nvPr/>
        </p:nvSpPr>
        <p:spPr>
          <a:xfrm>
            <a:off x="192228" y="100159"/>
            <a:ext cx="39966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+mj-ea"/>
                <a:ea typeface="+mj-ea"/>
              </a:rPr>
              <a:t>3. </a:t>
            </a:r>
            <a:r>
              <a:rPr lang="ko-KR" altLang="en-US" sz="3200" dirty="0">
                <a:latin typeface="+mj-ea"/>
                <a:ea typeface="+mj-ea"/>
              </a:rPr>
              <a:t>모델 컴파일과 훈련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C5A3900-E048-ED55-2EE4-C850D7F30EB6}"/>
              </a:ext>
            </a:extLst>
          </p:cNvPr>
          <p:cNvSpPr txBox="1"/>
          <p:nvPr/>
        </p:nvSpPr>
        <p:spPr>
          <a:xfrm>
            <a:off x="1106226" y="1480614"/>
            <a:ext cx="5645094" cy="1600438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400" b="0" dirty="0">
                <a:solidFill>
                  <a:srgbClr val="C586C0"/>
                </a:solidFill>
                <a:effectLst/>
                <a:latin typeface="+mj-lt"/>
              </a:rPr>
              <a:t>import</a:t>
            </a:r>
            <a:r>
              <a:rPr lang="en-US" altLang="ko-KR" sz="1400" b="0" dirty="0">
                <a:solidFill>
                  <a:srgbClr val="F8F8F2"/>
                </a:solidFill>
                <a:effectLst/>
                <a:latin typeface="+mj-lt"/>
              </a:rPr>
              <a:t> </a:t>
            </a:r>
            <a:r>
              <a:rPr lang="en-US" altLang="ko-KR" sz="1400" b="0" dirty="0" err="1">
                <a:solidFill>
                  <a:srgbClr val="4EC9B0"/>
                </a:solidFill>
                <a:effectLst/>
                <a:latin typeface="+mj-lt"/>
              </a:rPr>
              <a:t>matplotlib.pyplot</a:t>
            </a:r>
            <a:r>
              <a:rPr lang="en-US" altLang="ko-KR" sz="1400" b="0" dirty="0">
                <a:solidFill>
                  <a:srgbClr val="4EC9B0"/>
                </a:solidFill>
                <a:effectLst/>
                <a:latin typeface="+mj-lt"/>
              </a:rPr>
              <a:t> </a:t>
            </a:r>
            <a:r>
              <a:rPr lang="en-US" altLang="ko-KR" sz="1400" b="0" dirty="0">
                <a:solidFill>
                  <a:srgbClr val="C586C0"/>
                </a:solidFill>
                <a:effectLst/>
                <a:latin typeface="+mj-lt"/>
              </a:rPr>
              <a:t>as</a:t>
            </a:r>
            <a:r>
              <a:rPr lang="en-US" altLang="ko-KR" sz="1400" b="0" dirty="0">
                <a:solidFill>
                  <a:srgbClr val="F8F8F2"/>
                </a:solidFill>
                <a:effectLst/>
                <a:latin typeface="+mj-lt"/>
              </a:rPr>
              <a:t> </a:t>
            </a:r>
            <a:r>
              <a:rPr lang="en-US" altLang="ko-KR" sz="1400" b="0" dirty="0" err="1">
                <a:solidFill>
                  <a:srgbClr val="4EC9B0"/>
                </a:solidFill>
                <a:effectLst/>
                <a:latin typeface="+mj-lt"/>
              </a:rPr>
              <a:t>plt</a:t>
            </a:r>
            <a:endParaRPr lang="en-US" altLang="ko-KR" sz="1400" b="0" dirty="0">
              <a:solidFill>
                <a:srgbClr val="4EC9B0"/>
              </a:solidFill>
              <a:effectLst/>
              <a:latin typeface="+mj-lt"/>
            </a:endParaRPr>
          </a:p>
          <a:p>
            <a:r>
              <a:rPr lang="en-US" altLang="ko-KR" sz="1400" b="0" dirty="0" err="1">
                <a:solidFill>
                  <a:srgbClr val="CBE7F2"/>
                </a:solidFill>
                <a:effectLst/>
                <a:latin typeface="+mj-lt"/>
              </a:rPr>
              <a:t>plt.plot</a:t>
            </a:r>
            <a:r>
              <a:rPr lang="en-US" altLang="ko-KR" sz="1400" b="0" dirty="0">
                <a:solidFill>
                  <a:srgbClr val="F8F8F2"/>
                </a:solidFill>
                <a:effectLst/>
                <a:latin typeface="+mj-lt"/>
              </a:rPr>
              <a:t>(</a:t>
            </a:r>
            <a:r>
              <a:rPr lang="en-US" altLang="ko-KR" sz="1400" b="0" dirty="0" err="1">
                <a:solidFill>
                  <a:srgbClr val="F8F8F2"/>
                </a:solidFill>
                <a:effectLst/>
                <a:latin typeface="+mj-lt"/>
              </a:rPr>
              <a:t>history.history</a:t>
            </a:r>
            <a:r>
              <a:rPr lang="en-US" altLang="ko-KR" sz="1400" b="0" dirty="0">
                <a:solidFill>
                  <a:srgbClr val="F8F8F2"/>
                </a:solidFill>
                <a:effectLst/>
                <a:latin typeface="+mj-lt"/>
              </a:rPr>
              <a:t>[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+mj-lt"/>
              </a:rPr>
              <a:t>'loss'</a:t>
            </a:r>
            <a:r>
              <a:rPr lang="en-US" altLang="ko-KR" sz="1400" b="0" dirty="0">
                <a:solidFill>
                  <a:srgbClr val="F8F8F2"/>
                </a:solidFill>
                <a:effectLst/>
                <a:latin typeface="+mj-lt"/>
              </a:rPr>
              <a:t>])</a:t>
            </a:r>
          </a:p>
          <a:p>
            <a:r>
              <a:rPr lang="en-US" altLang="ko-KR" sz="1400" b="0" dirty="0" err="1">
                <a:solidFill>
                  <a:srgbClr val="CBE7F2"/>
                </a:solidFill>
                <a:effectLst/>
                <a:latin typeface="+mj-lt"/>
              </a:rPr>
              <a:t>plt.plot</a:t>
            </a:r>
            <a:r>
              <a:rPr lang="en-US" altLang="ko-KR" sz="1400" b="0" dirty="0">
                <a:solidFill>
                  <a:srgbClr val="F8F8F2"/>
                </a:solidFill>
                <a:effectLst/>
                <a:latin typeface="+mj-lt"/>
              </a:rPr>
              <a:t>(</a:t>
            </a:r>
            <a:r>
              <a:rPr lang="en-US" altLang="ko-KR" sz="1400" b="0" dirty="0" err="1">
                <a:solidFill>
                  <a:srgbClr val="F8F8F2"/>
                </a:solidFill>
                <a:effectLst/>
                <a:latin typeface="+mj-lt"/>
              </a:rPr>
              <a:t>history.history</a:t>
            </a:r>
            <a:r>
              <a:rPr lang="en-US" altLang="ko-KR" sz="1400" b="0" dirty="0">
                <a:solidFill>
                  <a:srgbClr val="F8F8F2"/>
                </a:solidFill>
                <a:effectLst/>
                <a:latin typeface="+mj-lt"/>
              </a:rPr>
              <a:t>[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+mj-lt"/>
              </a:rPr>
              <a:t>'</a:t>
            </a:r>
            <a:r>
              <a:rPr lang="en-US" altLang="ko-KR" sz="1400" b="0" dirty="0" err="1">
                <a:solidFill>
                  <a:srgbClr val="CE9178"/>
                </a:solidFill>
                <a:effectLst/>
                <a:latin typeface="+mj-lt"/>
              </a:rPr>
              <a:t>val_loss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+mj-lt"/>
              </a:rPr>
              <a:t>'</a:t>
            </a:r>
            <a:r>
              <a:rPr lang="en-US" altLang="ko-KR" sz="1400" b="0" dirty="0">
                <a:solidFill>
                  <a:srgbClr val="F8F8F2"/>
                </a:solidFill>
                <a:effectLst/>
                <a:latin typeface="+mj-lt"/>
              </a:rPr>
              <a:t>])</a:t>
            </a:r>
          </a:p>
          <a:p>
            <a:r>
              <a:rPr lang="en-US" altLang="ko-KR" sz="1400" b="0" dirty="0" err="1">
                <a:solidFill>
                  <a:srgbClr val="CBE7F2"/>
                </a:solidFill>
                <a:effectLst/>
                <a:latin typeface="+mj-lt"/>
              </a:rPr>
              <a:t>plt.xlabel</a:t>
            </a:r>
            <a:r>
              <a:rPr lang="en-US" altLang="ko-KR" sz="1400" b="0" dirty="0">
                <a:solidFill>
                  <a:srgbClr val="F8F8F2"/>
                </a:solidFill>
                <a:effectLst/>
                <a:latin typeface="+mj-lt"/>
              </a:rPr>
              <a:t>(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+mj-lt"/>
              </a:rPr>
              <a:t>'epoch'</a:t>
            </a:r>
            <a:r>
              <a:rPr lang="en-US" altLang="ko-KR" sz="1400" b="0" dirty="0">
                <a:solidFill>
                  <a:srgbClr val="F8F8F2"/>
                </a:solidFill>
                <a:effectLst/>
                <a:latin typeface="+mj-lt"/>
              </a:rPr>
              <a:t>)</a:t>
            </a:r>
          </a:p>
          <a:p>
            <a:r>
              <a:rPr lang="en-US" altLang="ko-KR" sz="1400" b="0" dirty="0" err="1">
                <a:solidFill>
                  <a:srgbClr val="CBE7F2"/>
                </a:solidFill>
                <a:effectLst/>
                <a:latin typeface="+mj-lt"/>
              </a:rPr>
              <a:t>plt.ylabel</a:t>
            </a:r>
            <a:r>
              <a:rPr lang="en-US" altLang="ko-KR" sz="1400" b="0" dirty="0">
                <a:solidFill>
                  <a:srgbClr val="F8F8F2"/>
                </a:solidFill>
                <a:effectLst/>
                <a:latin typeface="+mj-lt"/>
              </a:rPr>
              <a:t>(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+mj-lt"/>
              </a:rPr>
              <a:t>'loss'</a:t>
            </a:r>
            <a:r>
              <a:rPr lang="en-US" altLang="ko-KR" sz="1400" b="0" dirty="0">
                <a:solidFill>
                  <a:srgbClr val="F8F8F2"/>
                </a:solidFill>
                <a:effectLst/>
                <a:latin typeface="+mj-lt"/>
              </a:rPr>
              <a:t>)</a:t>
            </a:r>
          </a:p>
          <a:p>
            <a:r>
              <a:rPr lang="en-US" altLang="ko-KR" sz="1400" b="0" dirty="0" err="1">
                <a:solidFill>
                  <a:srgbClr val="CBE7F2"/>
                </a:solidFill>
                <a:effectLst/>
                <a:latin typeface="+mj-lt"/>
              </a:rPr>
              <a:t>plt.legend</a:t>
            </a:r>
            <a:r>
              <a:rPr lang="en-US" altLang="ko-KR" sz="1400" b="0" dirty="0">
                <a:solidFill>
                  <a:srgbClr val="F8F8F2"/>
                </a:solidFill>
                <a:effectLst/>
                <a:latin typeface="+mj-lt"/>
              </a:rPr>
              <a:t>([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+mj-lt"/>
              </a:rPr>
              <a:t>'train'</a:t>
            </a:r>
            <a:r>
              <a:rPr lang="en-US" altLang="ko-KR" sz="1400" b="0" dirty="0">
                <a:solidFill>
                  <a:srgbClr val="F8F8F2"/>
                </a:solidFill>
                <a:effectLst/>
                <a:latin typeface="+mj-lt"/>
              </a:rPr>
              <a:t>, 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+mj-lt"/>
              </a:rPr>
              <a:t>'</a:t>
            </a:r>
            <a:r>
              <a:rPr lang="en-US" altLang="ko-KR" sz="1400" b="0" dirty="0" err="1">
                <a:solidFill>
                  <a:srgbClr val="CE9178"/>
                </a:solidFill>
                <a:effectLst/>
                <a:latin typeface="+mj-lt"/>
              </a:rPr>
              <a:t>val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+mj-lt"/>
              </a:rPr>
              <a:t>'</a:t>
            </a:r>
            <a:r>
              <a:rPr lang="en-US" altLang="ko-KR" sz="1400" b="0" dirty="0">
                <a:solidFill>
                  <a:srgbClr val="F8F8F2"/>
                </a:solidFill>
                <a:effectLst/>
                <a:latin typeface="+mj-lt"/>
              </a:rPr>
              <a:t>])</a:t>
            </a:r>
          </a:p>
          <a:p>
            <a:r>
              <a:rPr lang="en-US" altLang="ko-KR" sz="1400" b="0" dirty="0" err="1">
                <a:solidFill>
                  <a:srgbClr val="CBE7F2"/>
                </a:solidFill>
                <a:effectLst/>
                <a:latin typeface="+mj-lt"/>
              </a:rPr>
              <a:t>plt.show</a:t>
            </a:r>
            <a:r>
              <a:rPr lang="en-US" altLang="ko-KR" sz="1400" b="0" dirty="0">
                <a:solidFill>
                  <a:srgbClr val="F8F8F2"/>
                </a:solidFill>
                <a:effectLst/>
                <a:latin typeface="+mj-lt"/>
              </a:rPr>
              <a:t>()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44A0ED8-5816-DC27-BC74-F02ED90BDD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7425" y="1480614"/>
            <a:ext cx="3627859" cy="2725626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0FA5B28-E6A6-D9F9-A0BF-05D1873A76A9}"/>
              </a:ext>
            </a:extLst>
          </p:cNvPr>
          <p:cNvSpPr txBox="1"/>
          <p:nvPr/>
        </p:nvSpPr>
        <p:spPr>
          <a:xfrm>
            <a:off x="1022333" y="3206604"/>
            <a:ext cx="5567550" cy="8967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n-ea"/>
              </a:rPr>
              <a:t>검증 세트에 대한 손실이 점차 감소하다가 정체되기 시작하고 훈련 세트에 대한</a:t>
            </a:r>
            <a:br>
              <a:rPr lang="en-US" altLang="ko-KR" sz="1200" dirty="0">
                <a:latin typeface="+mn-ea"/>
              </a:rPr>
            </a:br>
            <a:r>
              <a:rPr lang="ko-KR" altLang="en-US" sz="1200" dirty="0">
                <a:latin typeface="+mn-ea"/>
              </a:rPr>
              <a:t>손실은 점점 더 낮아지고 있음 </a:t>
            </a:r>
            <a:endParaRPr lang="en-US" altLang="ko-KR" sz="12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n-ea"/>
              </a:rPr>
              <a:t>이 그래프를 기반으로 일곱 번째 </a:t>
            </a:r>
            <a:r>
              <a:rPr lang="ko-KR" altLang="en-US" sz="1200" dirty="0" err="1">
                <a:latin typeface="+mn-ea"/>
              </a:rPr>
              <a:t>에포크를</a:t>
            </a:r>
            <a:r>
              <a:rPr lang="ko-KR" altLang="en-US" sz="1200" dirty="0">
                <a:latin typeface="+mn-ea"/>
              </a:rPr>
              <a:t> 최적으로 생각할 수 있음</a:t>
            </a:r>
            <a:endParaRPr lang="en-US" altLang="ko-KR" sz="1200" dirty="0">
              <a:latin typeface="+mn-ea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78770AD-60E3-5CB4-10D9-8B0DFE3E28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9</a:t>
            </a:fld>
            <a:r>
              <a:rPr lang="ko-KR" altLang="en-US"/>
              <a:t> </a:t>
            </a:r>
            <a:r>
              <a:rPr lang="en-US" altLang="ko-KR"/>
              <a:t>/ 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460361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나눔스퀘어 D2Coding">
      <a:majorFont>
        <a:latin typeface="D2Coding"/>
        <a:ea typeface="나눔스퀘어 네오 Bold"/>
        <a:cs typeface=""/>
      </a:majorFont>
      <a:minorFont>
        <a:latin typeface="D2Coding"/>
        <a:ea typeface="나눔스퀘어 네오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13528</TotalTime>
  <Words>2157</Words>
  <Application>Microsoft Office PowerPoint</Application>
  <PresentationFormat>와이드스크린</PresentationFormat>
  <Paragraphs>209</Paragraphs>
  <Slides>15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3" baseType="lpstr">
      <vt:lpstr>Arial</vt:lpstr>
      <vt:lpstr>나눔스퀘어_ac Bold</vt:lpstr>
      <vt:lpstr>D2Coding</vt:lpstr>
      <vt:lpstr>Wingdings</vt:lpstr>
      <vt:lpstr>나눔스퀘어 네오 Regular</vt:lpstr>
      <vt:lpstr>Cambria Math</vt:lpstr>
      <vt:lpstr>Consolas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</dc:title>
  <dc:creator>이 민규</dc:creator>
  <cp:lastModifiedBy>임영선</cp:lastModifiedBy>
  <cp:revision>154</cp:revision>
  <dcterms:created xsi:type="dcterms:W3CDTF">2022-03-07T11:10:45Z</dcterms:created>
  <dcterms:modified xsi:type="dcterms:W3CDTF">2024-07-19T06:40:20Z</dcterms:modified>
</cp:coreProperties>
</file>